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8" r:id="rId1"/>
  </p:sldMasterIdLst>
  <p:handoutMasterIdLst>
    <p:handoutMasterId r:id="rId8"/>
  </p:handoutMasterIdLst>
  <p:sldIdLst>
    <p:sldId id="256" r:id="rId2"/>
    <p:sldId id="257" r:id="rId3"/>
    <p:sldId id="266" r:id="rId4"/>
    <p:sldId id="265" r:id="rId5"/>
    <p:sldId id="263" r:id="rId6"/>
    <p:sldId id="264" r:id="rId7"/>
  </p:sldIdLst>
  <p:sldSz cx="9144000" cy="5143500" type="screen16x9"/>
  <p:notesSz cx="9872663"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630" y="114"/>
      </p:cViewPr>
      <p:guideLst>
        <p:guide orient="horz" pos="2880"/>
        <p:guide pos="2160"/>
      </p:guideLst>
    </p:cSldViewPr>
  </p:slideViewPr>
  <p:notesTextViewPr>
    <p:cViewPr>
      <p:scale>
        <a:sx n="100" d="100"/>
        <a:sy n="100" d="100"/>
      </p:scale>
      <p:origin x="0" y="0"/>
    </p:cViewPr>
  </p:notesTextViewPr>
  <p:notesViewPr>
    <p:cSldViewPr>
      <p:cViewPr varScale="1">
        <p:scale>
          <a:sx n="118" d="100"/>
          <a:sy n="118" d="100"/>
        </p:scale>
        <p:origin x="20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278049" cy="341313"/>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5591457" y="1"/>
            <a:ext cx="4279628" cy="341313"/>
          </a:xfrm>
          <a:prstGeom prst="rect">
            <a:avLst/>
          </a:prstGeom>
        </p:spPr>
        <p:txBody>
          <a:bodyPr vert="horz" lIns="91440" tIns="45720" rIns="91440" bIns="45720" rtlCol="0"/>
          <a:lstStyle>
            <a:lvl1pPr algn="r">
              <a:defRPr sz="1200"/>
            </a:lvl1pPr>
          </a:lstStyle>
          <a:p>
            <a:fld id="{49FC4893-EADF-430B-B411-AEA53FB11E92}" type="datetimeFigureOut">
              <a:rPr lang="it-IT" smtClean="0"/>
              <a:t>25/05/2026</a:t>
            </a:fld>
            <a:endParaRPr lang="it-IT" dirty="0"/>
          </a:p>
        </p:txBody>
      </p:sp>
      <p:sp>
        <p:nvSpPr>
          <p:cNvPr id="4" name="Segnaposto piè di pagina 3"/>
          <p:cNvSpPr>
            <a:spLocks noGrp="1"/>
          </p:cNvSpPr>
          <p:nvPr>
            <p:ph type="ftr" sz="quarter" idx="2"/>
          </p:nvPr>
        </p:nvSpPr>
        <p:spPr>
          <a:xfrm>
            <a:off x="0" y="6456363"/>
            <a:ext cx="4278049" cy="341312"/>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5591457" y="6456363"/>
            <a:ext cx="4279628" cy="341312"/>
          </a:xfrm>
          <a:prstGeom prst="rect">
            <a:avLst/>
          </a:prstGeom>
        </p:spPr>
        <p:txBody>
          <a:bodyPr vert="horz" lIns="91440" tIns="45720" rIns="91440" bIns="45720" rtlCol="0" anchor="b"/>
          <a:lstStyle>
            <a:lvl1pPr algn="r">
              <a:defRPr sz="1200"/>
            </a:lvl1pPr>
          </a:lstStyle>
          <a:p>
            <a:fld id="{0157C651-13CE-42FE-8596-C6371730435D}" type="slidenum">
              <a:rPr lang="it-IT" smtClean="0"/>
              <a:t>‹N›</a:t>
            </a:fld>
            <a:endParaRPr lang="it-IT" dirty="0"/>
          </a:p>
        </p:txBody>
      </p:sp>
    </p:spTree>
    <p:extLst>
      <p:ext uri="{BB962C8B-B14F-4D97-AF65-F5344CB8AC3E}">
        <p14:creationId xmlns:p14="http://schemas.microsoft.com/office/powerpoint/2010/main" val="1392073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fld id="{B6F15528-21DE-4FAA-801E-634DDDAF4B2B}" type="slidenum">
              <a:rPr lang="it-IT" smtClean="0"/>
              <a:t>‹N›</a:t>
            </a:fld>
            <a:endParaRPr lang="it-IT" dirty="0"/>
          </a:p>
        </p:txBody>
      </p:sp>
    </p:spTree>
    <p:extLst>
      <p:ext uri="{BB962C8B-B14F-4D97-AF65-F5344CB8AC3E}">
        <p14:creationId xmlns:p14="http://schemas.microsoft.com/office/powerpoint/2010/main" val="40009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204426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68597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28885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6445251" y="4704588"/>
            <a:ext cx="1983232" cy="273844"/>
          </a:xfrm>
        </p:spPr>
        <p:txBody>
          <a:bodyPr/>
          <a:lstStyle/>
          <a:p>
            <a:fld id="{1D8BD707-D9CF-40AE-B4C6-C98DA3205C09}" type="datetimeFigureOut">
              <a:rPr lang="en-US" smtClean="0"/>
              <a:t>5/25/2026</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it-IT"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B6F15528-21DE-4FAA-801E-634DDDAF4B2B}" type="slidenum">
              <a:rPr lang="it-IT" smtClean="0"/>
              <a:t>‹N›</a:t>
            </a:fld>
            <a:endParaRPr lang="it-IT" dirty="0"/>
          </a:p>
        </p:txBody>
      </p:sp>
    </p:spTree>
    <p:extLst>
      <p:ext uri="{BB962C8B-B14F-4D97-AF65-F5344CB8AC3E}">
        <p14:creationId xmlns:p14="http://schemas.microsoft.com/office/powerpoint/2010/main" val="128002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1120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116320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107315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266210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it-IT" smtClean="0"/>
              <a:t>Fare clic per modificare lo stile del titolo</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5/25/2026</a:t>
            </a:fld>
            <a:endParaRPr lang="en-US" dirty="0"/>
          </a:p>
        </p:txBody>
      </p:sp>
      <p:sp>
        <p:nvSpPr>
          <p:cNvPr id="6" name="Footer Placeholder 5"/>
          <p:cNvSpPr>
            <a:spLocks noGrp="1"/>
          </p:cNvSpPr>
          <p:nvPr>
            <p:ph type="ftr" sz="quarter" idx="11"/>
          </p:nvPr>
        </p:nvSpPr>
        <p:spPr/>
        <p:txBody>
          <a:bodyPr/>
          <a:lstStyle/>
          <a:p>
            <a:endParaRPr lang="it-IT"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82806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5/25/2026</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dirty="0"/>
          </a:p>
        </p:txBody>
      </p:sp>
    </p:spTree>
    <p:extLst>
      <p:ext uri="{BB962C8B-B14F-4D97-AF65-F5344CB8AC3E}">
        <p14:creationId xmlns:p14="http://schemas.microsoft.com/office/powerpoint/2010/main" val="11341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1D8BD707-D9CF-40AE-B4C6-C98DA3205C09}" type="datetimeFigureOut">
              <a:rPr lang="en-US" smtClean="0"/>
              <a:t>5/25/2026</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it-IT"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fld id="{B6F15528-21DE-4FAA-801E-634DDDAF4B2B}" type="slidenum">
              <a:rPr lang="it-IT" smtClean="0"/>
              <a:t>‹N›</a:t>
            </a:fld>
            <a:endParaRPr lang="it-IT" dirty="0"/>
          </a:p>
        </p:txBody>
      </p:sp>
    </p:spTree>
    <p:extLst>
      <p:ext uri="{BB962C8B-B14F-4D97-AF65-F5344CB8AC3E}">
        <p14:creationId xmlns:p14="http://schemas.microsoft.com/office/powerpoint/2010/main" val="11780553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8635" y="549164"/>
            <a:ext cx="6683765" cy="1271117"/>
          </a:xfrm>
          <a:prstGeom prst="rect">
            <a:avLst/>
          </a:prstGeom>
        </p:spPr>
        <p:txBody>
          <a:bodyPr vert="horz" wrap="square" lIns="0" tIns="12065" rIns="0" bIns="0" rtlCol="0">
            <a:spAutoFit/>
          </a:bodyPr>
          <a:lstStyle/>
          <a:p>
            <a:pPr marL="66675" marR="5080" indent="45720" algn="ctr">
              <a:lnSpc>
                <a:spcPct val="101299"/>
              </a:lnSpc>
              <a:spcBef>
                <a:spcPts val="95"/>
              </a:spcBef>
            </a:pPr>
            <a:r>
              <a:rPr spc="5" dirty="0"/>
              <a:t>Centro </a:t>
            </a:r>
            <a:r>
              <a:rPr dirty="0" err="1"/>
              <a:t>Ricreativo</a:t>
            </a:r>
            <a:r>
              <a:rPr dirty="0"/>
              <a:t> </a:t>
            </a:r>
            <a:r>
              <a:rPr spc="5" dirty="0"/>
              <a:t> </a:t>
            </a:r>
            <a:r>
              <a:rPr lang="it-IT" spc="5" dirty="0" smtClean="0"/>
              <a:t/>
            </a:r>
            <a:br>
              <a:rPr lang="it-IT" spc="5" dirty="0" smtClean="0"/>
            </a:br>
            <a:r>
              <a:rPr dirty="0" err="1" smtClean="0"/>
              <a:t>Estivo</a:t>
            </a:r>
            <a:r>
              <a:rPr spc="-30" dirty="0" smtClean="0"/>
              <a:t> </a:t>
            </a:r>
            <a:r>
              <a:rPr spc="5" dirty="0"/>
              <a:t>Diurno</a:t>
            </a:r>
            <a:r>
              <a:rPr spc="-30" dirty="0"/>
              <a:t> </a:t>
            </a:r>
            <a:r>
              <a:rPr spc="5" dirty="0" smtClean="0"/>
              <a:t>202</a:t>
            </a:r>
            <a:r>
              <a:rPr lang="it-IT" spc="5" dirty="0"/>
              <a:t>6</a:t>
            </a:r>
            <a:endParaRPr spc="5" dirty="0"/>
          </a:p>
        </p:txBody>
      </p:sp>
      <p:sp>
        <p:nvSpPr>
          <p:cNvPr id="3" name="object 3"/>
          <p:cNvSpPr txBox="1">
            <a:spLocks noGrp="1"/>
          </p:cNvSpPr>
          <p:nvPr>
            <p:ph idx="1"/>
          </p:nvPr>
        </p:nvSpPr>
        <p:spPr>
          <a:xfrm>
            <a:off x="914400" y="4171950"/>
            <a:ext cx="6742892" cy="779701"/>
          </a:xfrm>
          <a:prstGeom prst="rect">
            <a:avLst/>
          </a:prstGeom>
        </p:spPr>
        <p:txBody>
          <a:bodyPr vert="horz" wrap="square" lIns="0" tIns="12700" rIns="0" bIns="0" rtlCol="0">
            <a:spAutoFit/>
          </a:bodyPr>
          <a:lstStyle/>
          <a:p>
            <a:pPr marL="0" indent="0" algn="ctr">
              <a:spcBef>
                <a:spcPts val="100"/>
              </a:spcBef>
              <a:buNone/>
            </a:pPr>
            <a:r>
              <a:rPr lang="it-IT" dirty="0" smtClean="0"/>
              <a:t>“</a:t>
            </a:r>
            <a:r>
              <a:rPr lang="it-IT" dirty="0"/>
              <a:t>Grazie, non me la sento</a:t>
            </a:r>
            <a:r>
              <a:rPr lang="it-IT" dirty="0" smtClean="0"/>
              <a:t>”</a:t>
            </a:r>
          </a:p>
          <a:p>
            <a:pPr marL="0" indent="0" algn="ctr">
              <a:spcBef>
                <a:spcPts val="100"/>
              </a:spcBef>
              <a:buNone/>
            </a:pPr>
            <a:endParaRPr spc="-35" dirty="0"/>
          </a:p>
          <a:p>
            <a:pPr marL="0" indent="0" algn="ctr">
              <a:lnSpc>
                <a:spcPct val="100000"/>
              </a:lnSpc>
              <a:spcBef>
                <a:spcPts val="0"/>
              </a:spcBef>
              <a:buNone/>
            </a:pPr>
            <a:r>
              <a:rPr sz="1100" spc="-5" dirty="0"/>
              <a:t>SCUOLA</a:t>
            </a:r>
            <a:r>
              <a:rPr sz="1100" spc="-60" dirty="0"/>
              <a:t> </a:t>
            </a:r>
            <a:r>
              <a:rPr sz="1100" spc="-15" dirty="0"/>
              <a:t>DELL’INFANZIA</a:t>
            </a:r>
            <a:r>
              <a:rPr sz="1100" spc="-60" dirty="0"/>
              <a:t> </a:t>
            </a:r>
            <a:endParaRPr lang="it-IT" sz="1100" spc="-20" dirty="0"/>
          </a:p>
          <a:p>
            <a:pPr marL="0" indent="0" algn="ctr">
              <a:lnSpc>
                <a:spcPct val="100000"/>
              </a:lnSpc>
              <a:spcBef>
                <a:spcPts val="0"/>
              </a:spcBef>
              <a:buNone/>
            </a:pPr>
            <a:r>
              <a:rPr sz="1100" spc="-5" dirty="0" smtClean="0"/>
              <a:t>SCUOLA</a:t>
            </a:r>
            <a:r>
              <a:rPr sz="1100" spc="-60" dirty="0" smtClean="0"/>
              <a:t> </a:t>
            </a:r>
            <a:r>
              <a:rPr sz="1100" spc="-5" dirty="0" smtClean="0"/>
              <a:t>PRIMARIA</a:t>
            </a:r>
            <a:r>
              <a:rPr lang="it-IT" sz="1100" spc="-5" dirty="0" smtClean="0"/>
              <a:t> e </a:t>
            </a:r>
            <a:r>
              <a:rPr lang="it-IT" sz="1100" spc="-5" dirty="0" smtClean="0"/>
              <a:t>SECONDARIA </a:t>
            </a:r>
            <a:r>
              <a:rPr lang="it-IT" sz="1100" spc="-5" dirty="0" smtClean="0"/>
              <a:t>DI PRIMO GRADO</a:t>
            </a:r>
            <a:endParaRPr sz="1100" dirty="0"/>
          </a:p>
        </p:txBody>
      </p:sp>
      <p:pic>
        <p:nvPicPr>
          <p:cNvPr id="8" name="object 8"/>
          <p:cNvPicPr/>
          <p:nvPr/>
        </p:nvPicPr>
        <p:blipFill>
          <a:blip r:embed="rId2" cstate="print"/>
          <a:stretch>
            <a:fillRect/>
          </a:stretch>
        </p:blipFill>
        <p:spPr>
          <a:xfrm>
            <a:off x="6553200" y="61348"/>
            <a:ext cx="2472349" cy="564357"/>
          </a:xfrm>
          <a:prstGeom prst="rect">
            <a:avLst/>
          </a:prstGeom>
        </p:spPr>
      </p:pic>
      <p:pic>
        <p:nvPicPr>
          <p:cNvPr id="10" name="Immagine 9"/>
          <p:cNvPicPr/>
          <p:nvPr/>
        </p:nvPicPr>
        <p:blipFill>
          <a:blip r:embed="rId3" cstate="print">
            <a:extLst>
              <a:ext uri="{28A0092B-C50C-407E-A947-70E740481C1C}">
                <a14:useLocalDpi xmlns:a14="http://schemas.microsoft.com/office/drawing/2010/main" val="0"/>
              </a:ext>
            </a:extLst>
          </a:blip>
          <a:stretch>
            <a:fillRect/>
          </a:stretch>
        </p:blipFill>
        <p:spPr>
          <a:xfrm>
            <a:off x="3352800" y="1885950"/>
            <a:ext cx="1643380" cy="1971675"/>
          </a:xfrm>
          <a:prstGeom prst="rect">
            <a:avLst/>
          </a:prstGeom>
        </p:spPr>
      </p:pic>
      <p:sp>
        <p:nvSpPr>
          <p:cNvPr id="6" name="Fumetto 4 5"/>
          <p:cNvSpPr/>
          <p:nvPr/>
        </p:nvSpPr>
        <p:spPr>
          <a:xfrm>
            <a:off x="5026879" y="1728787"/>
            <a:ext cx="1752600" cy="1143000"/>
          </a:xfrm>
          <a:prstGeom prst="cloudCallou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334000" y="1951692"/>
            <a:ext cx="1295400" cy="553998"/>
          </a:xfrm>
          <a:prstGeom prst="rect">
            <a:avLst/>
          </a:prstGeom>
          <a:noFill/>
        </p:spPr>
        <p:txBody>
          <a:bodyPr wrap="square" rtlCol="0">
            <a:spAutoFit/>
          </a:bodyPr>
          <a:lstStyle/>
          <a:p>
            <a:r>
              <a:rPr lang="it-IT" sz="1000" dirty="0"/>
              <a:t>Le mie parole, le mie scelte,</a:t>
            </a:r>
          </a:p>
          <a:p>
            <a:r>
              <a:rPr lang="it-IT" sz="1000" dirty="0"/>
              <a:t>i miei desideri</a:t>
            </a: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3350"/>
            <a:ext cx="1351276" cy="14191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7475" y="1123950"/>
            <a:ext cx="5476125" cy="4075475"/>
          </a:xfrm>
          <a:prstGeom prst="rect">
            <a:avLst/>
          </a:prstGeom>
        </p:spPr>
        <p:txBody>
          <a:bodyPr vert="horz" wrap="square" lIns="0" tIns="12700" rIns="0" bIns="0" rtlCol="0">
            <a:spAutoFit/>
          </a:bodyPr>
          <a:lstStyle/>
          <a:p>
            <a:r>
              <a:rPr lang="it-IT" sz="1200" dirty="0" smtClean="0"/>
              <a:t>Il </a:t>
            </a:r>
            <a:r>
              <a:rPr lang="it-IT" sz="1200" dirty="0"/>
              <a:t>tema individuato per l’estate 2026 </a:t>
            </a:r>
            <a:r>
              <a:rPr lang="it-IT" sz="1200" dirty="0" smtClean="0"/>
              <a:t>si </a:t>
            </a:r>
            <a:r>
              <a:rPr lang="it-IT" sz="1200" dirty="0"/>
              <a:t>concentra su un nodo educativo centrale: il rapporto tra sé e l’altro, tra desiderio e rispetto, tra scelta e relazione. </a:t>
            </a:r>
            <a:endParaRPr lang="it-IT" sz="1200" dirty="0" smtClean="0"/>
          </a:p>
          <a:p>
            <a:r>
              <a:rPr lang="it-IT" sz="1200" u="sng" dirty="0" smtClean="0"/>
              <a:t>“</a:t>
            </a:r>
            <a:r>
              <a:rPr lang="it-IT" sz="1200" u="sng" dirty="0"/>
              <a:t>Grazie, ma non me la sento”</a:t>
            </a:r>
            <a:r>
              <a:rPr lang="it-IT" sz="1200" dirty="0"/>
              <a:t> diventa </a:t>
            </a:r>
            <a:r>
              <a:rPr lang="it-IT" sz="1200" dirty="0" smtClean="0"/>
              <a:t>il </a:t>
            </a:r>
            <a:r>
              <a:rPr lang="it-IT" sz="1200" dirty="0"/>
              <a:t>filo conduttore di un percorso che </a:t>
            </a:r>
            <a:r>
              <a:rPr lang="it-IT" sz="1200" dirty="0" smtClean="0"/>
              <a:t>accompagna </a:t>
            </a:r>
            <a:r>
              <a:rPr lang="it-IT" sz="1200" dirty="0"/>
              <a:t>bambini e ragazzi nell’esplorazione del consenso, del coraggio di dire no, dell’ascolto di sé e dell’altro, del valore delle proprie emozioni e delle proprie scelte.</a:t>
            </a:r>
          </a:p>
          <a:p>
            <a:r>
              <a:rPr lang="it-IT" sz="1200" dirty="0"/>
              <a:t>Attraverso attività, giochi, narrazioni e laboratori, bambini e bambine saranno accompagnati a sviluppare competenze relazionali ed emotive fondamentali, in un contesto che valorizza la gentilezza non come adesione passiva, ma come capacità di stare nella relazione rispettando sé stessi e gli altri. </a:t>
            </a:r>
            <a:endParaRPr lang="it-IT" sz="1200" dirty="0" smtClean="0"/>
          </a:p>
          <a:p>
            <a:r>
              <a:rPr lang="it-IT" sz="1200" dirty="0" smtClean="0"/>
              <a:t>Si propone quindi  </a:t>
            </a:r>
            <a:r>
              <a:rPr lang="it-IT" sz="1200" dirty="0"/>
              <a:t>un percorso che accompagna bambini e ragazzi alla scoperta di sé attraverso tre dimensioni fondamentali: </a:t>
            </a:r>
            <a:r>
              <a:rPr lang="it-IT" sz="1200" b="1" dirty="0"/>
              <a:t>le parole (come mi esprimo), le idee (come penso e scelgo), i desideri (come immagino il mio futuro)</a:t>
            </a:r>
            <a:r>
              <a:rPr lang="it-IT" sz="1200" dirty="0"/>
              <a:t>.</a:t>
            </a:r>
          </a:p>
          <a:p>
            <a:r>
              <a:rPr lang="it-IT" sz="1200" u="sng" dirty="0"/>
              <a:t>Le mie parole </a:t>
            </a:r>
            <a:r>
              <a:rPr lang="it-IT" sz="1200" dirty="0"/>
              <a:t>– </a:t>
            </a:r>
            <a:r>
              <a:rPr lang="it-IT" sz="1200" i="1" dirty="0"/>
              <a:t>Chi sono e come mi esprimo: Le parole costruiscono relazioni e identità</a:t>
            </a:r>
            <a:endParaRPr lang="it-IT" sz="1200" dirty="0"/>
          </a:p>
          <a:p>
            <a:r>
              <a:rPr lang="it-IT" sz="1200" u="sng" dirty="0"/>
              <a:t>Le mie idee </a:t>
            </a:r>
            <a:r>
              <a:rPr lang="it-IT" sz="1200" dirty="0"/>
              <a:t>– </a:t>
            </a:r>
            <a:r>
              <a:rPr lang="it-IT" sz="1200" i="1" dirty="0"/>
              <a:t>Come penso e faccio scelte: Le mie idee guidano le mie scelte</a:t>
            </a:r>
            <a:endParaRPr lang="it-IT" sz="1200" dirty="0"/>
          </a:p>
          <a:p>
            <a:r>
              <a:rPr lang="it-IT" sz="1200" u="sng" dirty="0"/>
              <a:t>I miei desideri </a:t>
            </a:r>
            <a:r>
              <a:rPr lang="it-IT" sz="1200" dirty="0"/>
              <a:t>– </a:t>
            </a:r>
            <a:r>
              <a:rPr lang="it-IT" sz="1200" i="1" dirty="0"/>
              <a:t>Cosa sogno e dove voglio andare: I desideri danno direzione al mio cammino. </a:t>
            </a:r>
            <a:endParaRPr lang="it-IT" sz="1200" u="sng" dirty="0"/>
          </a:p>
          <a:p>
            <a:endParaRPr lang="it-IT" sz="1200" dirty="0"/>
          </a:p>
          <a:p>
            <a:endParaRPr sz="1200" dirty="0" smtClean="0">
              <a:latin typeface="Arial MT"/>
              <a:cs typeface="Arial MT"/>
            </a:endParaRPr>
          </a:p>
        </p:txBody>
      </p:sp>
      <p:sp>
        <p:nvSpPr>
          <p:cNvPr id="3" name="object 3"/>
          <p:cNvSpPr txBox="1">
            <a:spLocks noGrp="1"/>
          </p:cNvSpPr>
          <p:nvPr>
            <p:ph type="title"/>
          </p:nvPr>
        </p:nvSpPr>
        <p:spPr>
          <a:xfrm>
            <a:off x="457200" y="514350"/>
            <a:ext cx="3887300" cy="391160"/>
          </a:xfrm>
          <a:prstGeom prst="rect">
            <a:avLst/>
          </a:prstGeom>
        </p:spPr>
        <p:txBody>
          <a:bodyPr vert="horz" wrap="square" lIns="0" tIns="12700" rIns="0" bIns="0" rtlCol="0">
            <a:spAutoFit/>
          </a:bodyPr>
          <a:lstStyle/>
          <a:p>
            <a:pPr marL="12700">
              <a:lnSpc>
                <a:spcPct val="100000"/>
              </a:lnSpc>
              <a:spcBef>
                <a:spcPts val="100"/>
              </a:spcBef>
            </a:pPr>
            <a:r>
              <a:rPr sz="2400" spc="-5" dirty="0" smtClean="0">
                <a:solidFill>
                  <a:srgbClr val="000000"/>
                </a:solidFill>
              </a:rPr>
              <a:t>Fil</a:t>
            </a:r>
            <a:r>
              <a:rPr lang="it-IT" sz="2400" spc="-5" dirty="0" err="1" smtClean="0">
                <a:solidFill>
                  <a:srgbClr val="000000"/>
                </a:solidFill>
              </a:rPr>
              <a:t>one</a:t>
            </a:r>
            <a:r>
              <a:rPr sz="2400" spc="-90" dirty="0" smtClean="0">
                <a:solidFill>
                  <a:srgbClr val="000000"/>
                </a:solidFill>
              </a:rPr>
              <a:t> </a:t>
            </a:r>
            <a:r>
              <a:rPr sz="2400" spc="-5" dirty="0" err="1" smtClean="0">
                <a:solidFill>
                  <a:srgbClr val="000000"/>
                </a:solidFill>
              </a:rPr>
              <a:t>tematic</a:t>
            </a:r>
            <a:r>
              <a:rPr lang="it-IT" sz="2400" spc="-5" dirty="0" smtClean="0">
                <a:solidFill>
                  <a:srgbClr val="000000"/>
                </a:solidFill>
              </a:rPr>
              <a:t>o</a:t>
            </a:r>
            <a:endParaRPr sz="2400" dirty="0"/>
          </a:p>
        </p:txBody>
      </p:sp>
      <p:sp>
        <p:nvSpPr>
          <p:cNvPr id="6" name="Fumetto 4 5"/>
          <p:cNvSpPr/>
          <p:nvPr/>
        </p:nvSpPr>
        <p:spPr>
          <a:xfrm>
            <a:off x="6248400" y="819150"/>
            <a:ext cx="2514600" cy="1981200"/>
          </a:xfrm>
          <a:prstGeom prst="cloudCallou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“Anche se sembra difficile o qualcuno dice che non puoi, puoi trovare il tuo modo di volare.”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7475" y="1123950"/>
            <a:ext cx="4485525" cy="3336811"/>
          </a:xfrm>
          <a:prstGeom prst="rect">
            <a:avLst/>
          </a:prstGeom>
        </p:spPr>
        <p:txBody>
          <a:bodyPr vert="horz" wrap="square" lIns="0" tIns="12700" rIns="0" bIns="0" rtlCol="0">
            <a:spAutoFit/>
          </a:bodyPr>
          <a:lstStyle/>
          <a:p>
            <a:r>
              <a:rPr lang="it-IT" sz="1200" dirty="0" smtClean="0"/>
              <a:t>La </a:t>
            </a:r>
            <a:r>
              <a:rPr lang="it-IT" sz="1200" dirty="0"/>
              <a:t>mascotte del CRED, che accompagnerà la programmazione, è il </a:t>
            </a:r>
            <a:r>
              <a:rPr lang="it-IT" sz="1200" u="sng" dirty="0"/>
              <a:t>Bombo Gino</a:t>
            </a:r>
            <a:r>
              <a:rPr lang="it-IT" sz="1200" dirty="0"/>
              <a:t>, un piccolo bombo che, affrontando varie avventure nel bosco, prende consapevolezza del potere delle parole e del loro utilizzo. </a:t>
            </a:r>
          </a:p>
          <a:p>
            <a:pPr algn="ctr"/>
            <a:r>
              <a:rPr lang="it-IT" sz="1200" dirty="0"/>
              <a:t>“Il bombo è un insetto decisamente sproporzionato, troppo grosso per le piccole ali che si ritrova. Eppure, al bombo non interessano le opinioni dell’uomo sulla sua taglia. Si alza al mattino, muove le sue ali e vola tutto il giorno. Perché per ottenere qualcosa – lo capisce anche un bombo – ti devi sempre muovere.”</a:t>
            </a:r>
          </a:p>
          <a:p>
            <a:r>
              <a:rPr lang="it-IT" sz="1200" dirty="0"/>
              <a:t>Intorno a questa immagine, a metà tra leggenda e realtà scientifica, si muove una riflessione semplice e potente: non sempre ciò che sembra possibile sulla carta coincide con ciò che accade nella realtà. Il bombo vola, anche se qualcuno ha provato a dimostrare il contrario. E vola perché si muove, sperimenta, prova.</a:t>
            </a:r>
          </a:p>
          <a:p>
            <a:pPr marL="171450" indent="-171450">
              <a:buFont typeface="Arial" panose="020B0604020202020204" pitchFamily="34" charset="0"/>
              <a:buChar char="•"/>
            </a:pPr>
            <a:endParaRPr lang="it-IT" sz="1200" dirty="0" smtClean="0"/>
          </a:p>
          <a:p>
            <a:endParaRPr sz="1200" dirty="0" smtClean="0">
              <a:latin typeface="Arial MT"/>
              <a:cs typeface="Arial MT"/>
            </a:endParaRPr>
          </a:p>
        </p:txBody>
      </p:sp>
      <p:sp>
        <p:nvSpPr>
          <p:cNvPr id="3" name="object 3"/>
          <p:cNvSpPr txBox="1">
            <a:spLocks noGrp="1"/>
          </p:cNvSpPr>
          <p:nvPr>
            <p:ph type="title"/>
          </p:nvPr>
        </p:nvSpPr>
        <p:spPr>
          <a:xfrm>
            <a:off x="457200" y="514350"/>
            <a:ext cx="3887300" cy="391160"/>
          </a:xfrm>
          <a:prstGeom prst="rect">
            <a:avLst/>
          </a:prstGeom>
        </p:spPr>
        <p:txBody>
          <a:bodyPr vert="horz" wrap="square" lIns="0" tIns="12700" rIns="0" bIns="0" rtlCol="0">
            <a:spAutoFit/>
          </a:bodyPr>
          <a:lstStyle/>
          <a:p>
            <a:pPr marL="12700">
              <a:lnSpc>
                <a:spcPct val="100000"/>
              </a:lnSpc>
              <a:spcBef>
                <a:spcPts val="100"/>
              </a:spcBef>
            </a:pPr>
            <a:r>
              <a:rPr sz="2400" spc="-5" dirty="0" smtClean="0">
                <a:solidFill>
                  <a:srgbClr val="000000"/>
                </a:solidFill>
              </a:rPr>
              <a:t>Fil</a:t>
            </a:r>
            <a:r>
              <a:rPr lang="it-IT" sz="2400" spc="-5" dirty="0" err="1" smtClean="0">
                <a:solidFill>
                  <a:srgbClr val="000000"/>
                </a:solidFill>
              </a:rPr>
              <a:t>one</a:t>
            </a:r>
            <a:r>
              <a:rPr sz="2400" spc="-90" dirty="0" smtClean="0">
                <a:solidFill>
                  <a:srgbClr val="000000"/>
                </a:solidFill>
              </a:rPr>
              <a:t> </a:t>
            </a:r>
            <a:r>
              <a:rPr sz="2400" spc="-5" dirty="0" err="1" smtClean="0">
                <a:solidFill>
                  <a:srgbClr val="000000"/>
                </a:solidFill>
              </a:rPr>
              <a:t>tematic</a:t>
            </a:r>
            <a:r>
              <a:rPr lang="it-IT" sz="2400" spc="-5" dirty="0" smtClean="0">
                <a:solidFill>
                  <a:srgbClr val="000000"/>
                </a:solidFill>
              </a:rPr>
              <a:t>o</a:t>
            </a:r>
            <a:endParaRPr sz="2400" dirty="0"/>
          </a:p>
        </p:txBody>
      </p:sp>
      <p:pic>
        <p:nvPicPr>
          <p:cNvPr id="5" name="Immagine 4"/>
          <p:cNvPicPr>
            <a:picLocks noChangeAspect="1"/>
          </p:cNvPicPr>
          <p:nvPr/>
        </p:nvPicPr>
        <p:blipFill>
          <a:blip r:embed="rId2"/>
          <a:stretch>
            <a:fillRect/>
          </a:stretch>
        </p:blipFill>
        <p:spPr>
          <a:xfrm>
            <a:off x="5791200" y="971550"/>
            <a:ext cx="2249119" cy="2311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744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844633" y="160337"/>
            <a:ext cx="7233256" cy="4771371"/>
          </a:xfrm>
          <a:prstGeom prst="rect">
            <a:avLst/>
          </a:prstGeom>
          <a:noFill/>
          <a:ln>
            <a:noFill/>
          </a:ln>
        </p:spPr>
      </p:pic>
      <p:sp>
        <p:nvSpPr>
          <p:cNvPr id="8" name="object 8"/>
          <p:cNvSpPr txBox="1">
            <a:spLocks noGrp="1"/>
          </p:cNvSpPr>
          <p:nvPr>
            <p:ph type="title"/>
          </p:nvPr>
        </p:nvSpPr>
        <p:spPr>
          <a:xfrm>
            <a:off x="736447" y="637106"/>
            <a:ext cx="4815840" cy="382156"/>
          </a:xfrm>
          <a:prstGeom prst="rect">
            <a:avLst/>
          </a:prstGeom>
        </p:spPr>
        <p:txBody>
          <a:bodyPr vert="horz" wrap="square" lIns="0" tIns="12700" rIns="0" bIns="0" rtlCol="0">
            <a:spAutoFit/>
          </a:bodyPr>
          <a:lstStyle/>
          <a:p>
            <a:pPr marL="12700" marR="5080" algn="r">
              <a:lnSpc>
                <a:spcPct val="100000"/>
              </a:lnSpc>
              <a:spcBef>
                <a:spcPts val="100"/>
              </a:spcBef>
            </a:pPr>
            <a:r>
              <a:rPr lang="it-IT" sz="2400" spc="-5" dirty="0" smtClean="0">
                <a:solidFill>
                  <a:srgbClr val="000000"/>
                </a:solidFill>
              </a:rPr>
              <a:t>Tempi del </a:t>
            </a:r>
            <a:r>
              <a:rPr lang="it-IT" sz="2400" spc="-5" dirty="0" err="1" smtClean="0">
                <a:solidFill>
                  <a:srgbClr val="000000"/>
                </a:solidFill>
              </a:rPr>
              <a:t>cred</a:t>
            </a:r>
            <a:r>
              <a:rPr lang="it-IT" sz="2400" spc="-5" dirty="0" smtClean="0">
                <a:solidFill>
                  <a:srgbClr val="000000"/>
                </a:solidFill>
              </a:rPr>
              <a:t> </a:t>
            </a:r>
            <a:endParaRPr sz="2400" dirty="0"/>
          </a:p>
        </p:txBody>
      </p:sp>
      <p:sp>
        <p:nvSpPr>
          <p:cNvPr id="9" name="object 9"/>
          <p:cNvSpPr txBox="1"/>
          <p:nvPr/>
        </p:nvSpPr>
        <p:spPr>
          <a:xfrm>
            <a:off x="307975" y="2190750"/>
            <a:ext cx="3498767" cy="27817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0" tIns="12700" rIns="0" bIns="0" rtlCol="0">
            <a:spAutoFit/>
          </a:bodyPr>
          <a:lstStyle/>
          <a:p>
            <a:pPr marL="12065" marR="335280">
              <a:lnSpc>
                <a:spcPct val="110000"/>
              </a:lnSpc>
              <a:spcBef>
                <a:spcPts val="100"/>
              </a:spcBef>
              <a:tabLst>
                <a:tab pos="340360" algn="l"/>
                <a:tab pos="340995" algn="l"/>
              </a:tabLst>
            </a:pPr>
            <a:r>
              <a:rPr lang="it-IT" sz="1300" dirty="0" smtClean="0">
                <a:solidFill>
                  <a:srgbClr val="595959"/>
                </a:solidFill>
                <a:cs typeface="Arial MT"/>
              </a:rPr>
              <a:t>CRED Infanzia </a:t>
            </a:r>
          </a:p>
          <a:p>
            <a:pPr marL="12065" marR="335280">
              <a:lnSpc>
                <a:spcPct val="110000"/>
              </a:lnSpc>
              <a:spcBef>
                <a:spcPts val="100"/>
              </a:spcBef>
              <a:tabLst>
                <a:tab pos="340360" algn="l"/>
                <a:tab pos="340995" algn="l"/>
              </a:tabLst>
            </a:pPr>
            <a:endParaRPr lang="it-IT" sz="1300" dirty="0" smtClean="0">
              <a:solidFill>
                <a:srgbClr val="595959"/>
              </a:solidFill>
              <a:cs typeface="Arial MT"/>
            </a:endParaRP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a:solidFill>
                  <a:srgbClr val="595959"/>
                </a:solidFill>
                <a:cs typeface="Arial MT"/>
              </a:rPr>
              <a:t>7:30-9:00</a:t>
            </a:r>
            <a:r>
              <a:rPr lang="it-IT" sz="1300" dirty="0">
                <a:solidFill>
                  <a:srgbClr val="595959"/>
                </a:solidFill>
                <a:cs typeface="Arial MT"/>
              </a:rPr>
              <a:t> accoglienza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a:solidFill>
                  <a:srgbClr val="595959"/>
                </a:solidFill>
                <a:cs typeface="Arial MT"/>
              </a:rPr>
              <a:t>9:00-9:30</a:t>
            </a:r>
            <a:r>
              <a:rPr lang="it-IT" sz="1300" dirty="0">
                <a:solidFill>
                  <a:srgbClr val="595959"/>
                </a:solidFill>
                <a:cs typeface="Arial MT"/>
              </a:rPr>
              <a:t> </a:t>
            </a:r>
            <a:r>
              <a:rPr lang="it-IT" sz="1300" dirty="0" smtClean="0">
                <a:solidFill>
                  <a:srgbClr val="595959"/>
                </a:solidFill>
                <a:cs typeface="Arial MT"/>
              </a:rPr>
              <a:t>bagno e cerchio</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dirty="0" smtClean="0">
                <a:solidFill>
                  <a:srgbClr val="595959"/>
                </a:solidFill>
                <a:cs typeface="Arial MT"/>
              </a:rPr>
              <a:t>9:30-10:00 merenda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10:00-11:30</a:t>
            </a:r>
            <a:r>
              <a:rPr lang="it-IT" sz="1300" dirty="0" smtClean="0">
                <a:solidFill>
                  <a:srgbClr val="595959"/>
                </a:solidFill>
                <a:cs typeface="Arial MT"/>
              </a:rPr>
              <a:t> </a:t>
            </a:r>
            <a:r>
              <a:rPr lang="it-IT" sz="1300" dirty="0">
                <a:solidFill>
                  <a:srgbClr val="595959"/>
                </a:solidFill>
                <a:cs typeface="Arial MT"/>
              </a:rPr>
              <a:t>attività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11:30-12:30</a:t>
            </a:r>
            <a:r>
              <a:rPr lang="it-IT" sz="1300" dirty="0" smtClean="0">
                <a:solidFill>
                  <a:srgbClr val="595959"/>
                </a:solidFill>
                <a:cs typeface="Arial MT"/>
              </a:rPr>
              <a:t> pranzo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12:30-13:00</a:t>
            </a:r>
            <a:r>
              <a:rPr lang="it-IT" sz="1300" dirty="0" smtClean="0">
                <a:solidFill>
                  <a:srgbClr val="595959"/>
                </a:solidFill>
                <a:cs typeface="Arial MT"/>
              </a:rPr>
              <a:t> </a:t>
            </a:r>
            <a:r>
              <a:rPr lang="it-IT" sz="1300" dirty="0" smtClean="0">
                <a:solidFill>
                  <a:srgbClr val="595959"/>
                </a:solidFill>
                <a:cs typeface="Arial MT"/>
              </a:rPr>
              <a:t>1^ </a:t>
            </a:r>
            <a:r>
              <a:rPr lang="it-IT" sz="1300" dirty="0" smtClean="0">
                <a:solidFill>
                  <a:srgbClr val="595959"/>
                </a:solidFill>
                <a:cs typeface="Arial MT"/>
              </a:rPr>
              <a:t>uscita</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dirty="0" smtClean="0">
                <a:solidFill>
                  <a:srgbClr val="595959"/>
                </a:solidFill>
                <a:cs typeface="Arial MT"/>
              </a:rPr>
              <a:t>13:30/14:00 gioco/2^ uscita</a:t>
            </a:r>
            <a:endParaRPr lang="it-IT" sz="1300" dirty="0" smtClean="0">
              <a:solidFill>
                <a:srgbClr val="595959"/>
              </a:solidFill>
              <a:cs typeface="Arial MT"/>
            </a:endParaRP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dirty="0" smtClean="0">
                <a:solidFill>
                  <a:srgbClr val="595959"/>
                </a:solidFill>
                <a:cs typeface="Arial MT"/>
              </a:rPr>
              <a:t>14:00-15:30 riposo</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dirty="0" smtClean="0">
                <a:solidFill>
                  <a:srgbClr val="595959"/>
                </a:solidFill>
                <a:cs typeface="Arial MT"/>
              </a:rPr>
              <a:t>15:30-16:00 saluti e uscita</a:t>
            </a:r>
            <a:endParaRPr lang="it-IT" sz="1300" dirty="0">
              <a:solidFill>
                <a:srgbClr val="595959"/>
              </a:solidFill>
              <a:cs typeface="Arial MT"/>
            </a:endParaRPr>
          </a:p>
          <a:p>
            <a:pPr marL="297815" marR="335280" indent="-285750">
              <a:lnSpc>
                <a:spcPct val="110000"/>
              </a:lnSpc>
              <a:spcBef>
                <a:spcPts val="100"/>
              </a:spcBef>
              <a:buFont typeface="Arial" panose="020B0604020202020204" pitchFamily="34" charset="0"/>
              <a:buChar char="•"/>
              <a:tabLst>
                <a:tab pos="340360" algn="l"/>
                <a:tab pos="340995" algn="l"/>
              </a:tabLst>
            </a:pPr>
            <a:endParaRPr lang="it-IT" sz="1300" dirty="0">
              <a:solidFill>
                <a:srgbClr val="595959"/>
              </a:solidFill>
              <a:cs typeface="Arial MT"/>
            </a:endParaRPr>
          </a:p>
        </p:txBody>
      </p:sp>
      <p:sp>
        <p:nvSpPr>
          <p:cNvPr id="4" name="object 9"/>
          <p:cNvSpPr txBox="1"/>
          <p:nvPr/>
        </p:nvSpPr>
        <p:spPr>
          <a:xfrm>
            <a:off x="6088945" y="1155595"/>
            <a:ext cx="2978855" cy="30018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0" tIns="12700" rIns="0" bIns="0" rtlCol="0">
            <a:spAutoFit/>
          </a:bodyPr>
          <a:lstStyle/>
          <a:p>
            <a:pPr marL="12065" marR="335280">
              <a:lnSpc>
                <a:spcPct val="110000"/>
              </a:lnSpc>
              <a:spcBef>
                <a:spcPts val="100"/>
              </a:spcBef>
              <a:tabLst>
                <a:tab pos="340360" algn="l"/>
                <a:tab pos="340995" algn="l"/>
              </a:tabLst>
            </a:pPr>
            <a:r>
              <a:rPr lang="it-IT" sz="1300" dirty="0" smtClean="0">
                <a:solidFill>
                  <a:srgbClr val="595959"/>
                </a:solidFill>
                <a:cs typeface="Arial MT"/>
              </a:rPr>
              <a:t>CRED Primaria e Secondaria:</a:t>
            </a:r>
          </a:p>
          <a:p>
            <a:pPr marL="12065" marR="335280">
              <a:lnSpc>
                <a:spcPct val="110000"/>
              </a:lnSpc>
              <a:spcBef>
                <a:spcPts val="100"/>
              </a:spcBef>
              <a:tabLst>
                <a:tab pos="340360" algn="l"/>
                <a:tab pos="340995" algn="l"/>
              </a:tabLst>
            </a:pPr>
            <a:r>
              <a:rPr lang="it-IT" sz="1300" dirty="0" smtClean="0">
                <a:solidFill>
                  <a:srgbClr val="595959"/>
                </a:solidFill>
                <a:cs typeface="Arial MT"/>
              </a:rPr>
              <a:t>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7:30-9:00</a:t>
            </a:r>
            <a:r>
              <a:rPr lang="it-IT" sz="1300" dirty="0" smtClean="0">
                <a:solidFill>
                  <a:srgbClr val="595959"/>
                </a:solidFill>
                <a:cs typeface="Arial MT"/>
              </a:rPr>
              <a:t> accoglienza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9:00-9:30</a:t>
            </a:r>
            <a:r>
              <a:rPr lang="it-IT" sz="1300" dirty="0" smtClean="0">
                <a:solidFill>
                  <a:srgbClr val="595959"/>
                </a:solidFill>
                <a:cs typeface="Arial MT"/>
              </a:rPr>
              <a:t> cerchio e condivisione attività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9:30-11:00</a:t>
            </a:r>
            <a:r>
              <a:rPr lang="it-IT" sz="1300" dirty="0" smtClean="0">
                <a:solidFill>
                  <a:srgbClr val="595959"/>
                </a:solidFill>
                <a:cs typeface="Arial MT"/>
              </a:rPr>
              <a:t> attività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11:00-12:30</a:t>
            </a:r>
            <a:r>
              <a:rPr lang="it-IT" sz="1300" dirty="0" smtClean="0">
                <a:solidFill>
                  <a:srgbClr val="595959"/>
                </a:solidFill>
                <a:cs typeface="Arial MT"/>
              </a:rPr>
              <a:t> gioco libero/compiti </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12:30-13:00 1^ </a:t>
            </a:r>
            <a:r>
              <a:rPr lang="it-IT" sz="1300" dirty="0" smtClean="0">
                <a:solidFill>
                  <a:srgbClr val="595959"/>
                </a:solidFill>
                <a:cs typeface="Arial MT"/>
              </a:rPr>
              <a:t>uscita </a:t>
            </a:r>
            <a:endParaRPr lang="it-IT" sz="1300" dirty="0" smtClean="0">
              <a:solidFill>
                <a:srgbClr val="595959"/>
              </a:solidFill>
              <a:cs typeface="Arial MT"/>
            </a:endParaRP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12:30-13:30</a:t>
            </a:r>
            <a:r>
              <a:rPr lang="it-IT" sz="1300" dirty="0" smtClean="0">
                <a:solidFill>
                  <a:srgbClr val="595959"/>
                </a:solidFill>
                <a:cs typeface="Arial MT"/>
              </a:rPr>
              <a:t> </a:t>
            </a:r>
            <a:r>
              <a:rPr lang="it-IT" sz="1300" dirty="0">
                <a:solidFill>
                  <a:srgbClr val="595959"/>
                </a:solidFill>
                <a:cs typeface="Arial MT"/>
              </a:rPr>
              <a:t>pranzo</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a:solidFill>
                  <a:srgbClr val="595959"/>
                </a:solidFill>
                <a:cs typeface="Arial MT"/>
              </a:rPr>
              <a:t>13:30/14:00</a:t>
            </a:r>
            <a:r>
              <a:rPr lang="it-IT" sz="1300" dirty="0">
                <a:solidFill>
                  <a:srgbClr val="595959"/>
                </a:solidFill>
                <a:cs typeface="Arial MT"/>
              </a:rPr>
              <a:t> 2^ uscita</a:t>
            </a: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smtClean="0">
                <a:solidFill>
                  <a:srgbClr val="595959"/>
                </a:solidFill>
                <a:cs typeface="Arial MT"/>
              </a:rPr>
              <a:t>14:00-15:30</a:t>
            </a:r>
            <a:r>
              <a:rPr lang="it-IT" sz="1300" dirty="0" smtClean="0">
                <a:solidFill>
                  <a:srgbClr val="595959"/>
                </a:solidFill>
                <a:cs typeface="Arial MT"/>
              </a:rPr>
              <a:t> compiti/attività</a:t>
            </a:r>
            <a:endParaRPr lang="it-IT" sz="1300" dirty="0">
              <a:solidFill>
                <a:srgbClr val="595959"/>
              </a:solidFill>
              <a:cs typeface="Arial MT"/>
            </a:endParaRPr>
          </a:p>
          <a:p>
            <a:pPr marL="297815" marR="335280" indent="-285750">
              <a:lnSpc>
                <a:spcPct val="110000"/>
              </a:lnSpc>
              <a:spcBef>
                <a:spcPts val="100"/>
              </a:spcBef>
              <a:buFont typeface="Arial" panose="020B0604020202020204" pitchFamily="34" charset="0"/>
              <a:buChar char="•"/>
              <a:tabLst>
                <a:tab pos="340360" algn="l"/>
                <a:tab pos="340995" algn="l"/>
              </a:tabLst>
            </a:pPr>
            <a:r>
              <a:rPr lang="it-IT" sz="1300" u="sng" dirty="0">
                <a:solidFill>
                  <a:srgbClr val="595959"/>
                </a:solidFill>
                <a:cs typeface="Arial MT"/>
              </a:rPr>
              <a:t>15:30-16:00</a:t>
            </a:r>
            <a:r>
              <a:rPr lang="it-IT" sz="1300" dirty="0">
                <a:solidFill>
                  <a:srgbClr val="595959"/>
                </a:solidFill>
                <a:cs typeface="Arial MT"/>
              </a:rPr>
              <a:t> saluti e </a:t>
            </a:r>
            <a:r>
              <a:rPr lang="it-IT" sz="1300" dirty="0" smtClean="0">
                <a:solidFill>
                  <a:srgbClr val="595959"/>
                </a:solidFill>
                <a:cs typeface="Arial MT"/>
              </a:rPr>
              <a:t>uscita</a:t>
            </a:r>
            <a:endParaRPr lang="it-IT" sz="1300" dirty="0">
              <a:solidFill>
                <a:srgbClr val="595959"/>
              </a:solidFill>
              <a:cs typeface="Arial MT"/>
            </a:endParaRPr>
          </a:p>
        </p:txBody>
      </p:sp>
      <p:sp>
        <p:nvSpPr>
          <p:cNvPr id="3" name="AutoShape 2" descr="Bombo Immagini - Sfoglia 1,030,111 foto, vettoriali e video Stock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Bombo Immagini - Sfoglia 1,030,111 foto, vettoriali e video Stock | Adobe  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8706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438150"/>
            <a:ext cx="8382000" cy="540392"/>
          </a:xfrm>
        </p:spPr>
        <p:txBody>
          <a:bodyPr>
            <a:normAutofit fontScale="90000"/>
          </a:bodyPr>
          <a:lstStyle/>
          <a:p>
            <a:pPr algn="ctr"/>
            <a:r>
              <a:rPr lang="it-IT" dirty="0" smtClean="0"/>
              <a:t>Informazioni generali </a:t>
            </a:r>
            <a:br>
              <a:rPr lang="it-IT" dirty="0" smtClean="0"/>
            </a:br>
            <a:endParaRPr lang="it-IT" dirty="0"/>
          </a:p>
        </p:txBody>
      </p:sp>
      <p:sp>
        <p:nvSpPr>
          <p:cNvPr id="3" name="Segnaposto testo 2"/>
          <p:cNvSpPr>
            <a:spLocks noGrp="1"/>
          </p:cNvSpPr>
          <p:nvPr>
            <p:ph idx="1"/>
          </p:nvPr>
        </p:nvSpPr>
        <p:spPr>
          <a:xfrm>
            <a:off x="228600" y="438150"/>
            <a:ext cx="8686800" cy="4648200"/>
          </a:xfrm>
        </p:spPr>
        <p:txBody>
          <a:bodyPr>
            <a:noAutofit/>
          </a:bodyPr>
          <a:lstStyle/>
          <a:p>
            <a:endParaRPr lang="it-IT" sz="800" dirty="0" smtClean="0"/>
          </a:p>
          <a:p>
            <a:pPr marL="0" indent="0">
              <a:lnSpc>
                <a:spcPct val="120000"/>
              </a:lnSpc>
              <a:spcBef>
                <a:spcPts val="0"/>
              </a:spcBef>
              <a:buNone/>
            </a:pPr>
            <a:r>
              <a:rPr lang="it-IT" sz="800" b="1" dirty="0"/>
              <a:t>Informazioni CRED Estivo </a:t>
            </a:r>
            <a:r>
              <a:rPr lang="it-IT" sz="800" b="1" dirty="0" smtClean="0"/>
              <a:t>2026</a:t>
            </a:r>
          </a:p>
          <a:p>
            <a:pPr marL="0" indent="0">
              <a:lnSpc>
                <a:spcPct val="100000"/>
              </a:lnSpc>
              <a:spcBef>
                <a:spcPts val="0"/>
              </a:spcBef>
              <a:buNone/>
            </a:pPr>
            <a:r>
              <a:rPr lang="it-IT" sz="800" dirty="0"/>
              <a:t>PERIODO</a:t>
            </a:r>
            <a:r>
              <a:rPr lang="it-IT" sz="800" dirty="0"/>
              <a:t/>
            </a:r>
            <a:br>
              <a:rPr lang="it-IT" sz="800" dirty="0"/>
            </a:br>
            <a:r>
              <a:rPr lang="it-IT" sz="800" dirty="0"/>
              <a:t>Il CRED sarà attivo </a:t>
            </a:r>
            <a:r>
              <a:rPr lang="it-IT" sz="800" u="sng" dirty="0"/>
              <a:t>dal 1 al 31/07/2026</a:t>
            </a:r>
            <a:r>
              <a:rPr lang="it-IT" sz="800" dirty="0"/>
              <a:t> per tutti gli iscritti. </a:t>
            </a:r>
            <a:r>
              <a:rPr lang="it-IT" sz="800" dirty="0"/>
              <a:t/>
            </a:r>
            <a:br>
              <a:rPr lang="it-IT" sz="800" dirty="0"/>
            </a:br>
            <a:endParaRPr lang="it-IT" sz="800" dirty="0"/>
          </a:p>
          <a:p>
            <a:pPr marL="0" indent="0">
              <a:lnSpc>
                <a:spcPct val="100000"/>
              </a:lnSpc>
              <a:spcBef>
                <a:spcPts val="0"/>
              </a:spcBef>
              <a:buNone/>
            </a:pPr>
            <a:r>
              <a:rPr lang="it-IT" sz="800" dirty="0" smtClean="0"/>
              <a:t>ORARI/COSTI</a:t>
            </a:r>
            <a:endParaRPr lang="it-IT" sz="800" dirty="0"/>
          </a:p>
          <a:p>
            <a:pPr marL="0" indent="0">
              <a:lnSpc>
                <a:spcPct val="100000"/>
              </a:lnSpc>
              <a:spcBef>
                <a:spcPts val="0"/>
              </a:spcBef>
              <a:buNone/>
            </a:pPr>
            <a:r>
              <a:rPr lang="it-IT" sz="800" u="sng" dirty="0" smtClean="0"/>
              <a:t>Scuola dell’Infanzia</a:t>
            </a:r>
            <a:endParaRPr lang="it-IT" sz="800" dirty="0" smtClean="0"/>
          </a:p>
          <a:p>
            <a:pPr>
              <a:lnSpc>
                <a:spcPct val="100000"/>
              </a:lnSpc>
              <a:spcBef>
                <a:spcPts val="0"/>
              </a:spcBef>
            </a:pPr>
            <a:r>
              <a:rPr lang="it-IT" sz="800" dirty="0" smtClean="0"/>
              <a:t>8:00-13:00 </a:t>
            </a:r>
            <a:r>
              <a:rPr lang="it-IT" sz="800" dirty="0"/>
              <a:t>senza pasto - 50 euro a settimana;</a:t>
            </a:r>
          </a:p>
          <a:p>
            <a:pPr>
              <a:lnSpc>
                <a:spcPct val="100000"/>
              </a:lnSpc>
              <a:spcBef>
                <a:spcPts val="0"/>
              </a:spcBef>
            </a:pPr>
            <a:r>
              <a:rPr lang="it-IT" sz="800" dirty="0"/>
              <a:t>8:00- 14:00 con pasto - 75  euro a settimana;</a:t>
            </a:r>
          </a:p>
          <a:p>
            <a:pPr>
              <a:lnSpc>
                <a:spcPct val="100000"/>
              </a:lnSpc>
              <a:spcBef>
                <a:spcPts val="0"/>
              </a:spcBef>
            </a:pPr>
            <a:r>
              <a:rPr lang="it-IT" sz="800" dirty="0"/>
              <a:t>8:00- 16:00 con pasto - 90 euro a settimana</a:t>
            </a:r>
            <a:r>
              <a:rPr lang="it-IT" sz="800" dirty="0" smtClean="0"/>
              <a:t>.</a:t>
            </a:r>
          </a:p>
          <a:p>
            <a:pPr marL="0" indent="0">
              <a:lnSpc>
                <a:spcPct val="100000"/>
              </a:lnSpc>
              <a:spcBef>
                <a:spcPts val="0"/>
              </a:spcBef>
              <a:buNone/>
            </a:pPr>
            <a:r>
              <a:rPr lang="it-IT" sz="800" dirty="0"/>
              <a:t/>
            </a:r>
            <a:br>
              <a:rPr lang="it-IT" sz="800" dirty="0"/>
            </a:br>
            <a:r>
              <a:rPr lang="it-IT" sz="800" dirty="0"/>
              <a:t>Il costo del pasto è già incluso nella retta settimanale.</a:t>
            </a:r>
            <a:r>
              <a:rPr lang="it-IT" sz="800" dirty="0"/>
              <a:t/>
            </a:r>
            <a:br>
              <a:rPr lang="it-IT" sz="800" dirty="0"/>
            </a:br>
            <a:r>
              <a:rPr lang="it-IT" sz="800" dirty="0"/>
              <a:t>Sarà possibile fare richiesta per l'ingresso anticipato dalle 7:30 alle 8:00 in caso di esigenze lavorative dei genitori.</a:t>
            </a:r>
            <a:r>
              <a:rPr lang="it-IT" sz="800" dirty="0"/>
              <a:t/>
            </a:r>
            <a:br>
              <a:rPr lang="it-IT" sz="800" dirty="0"/>
            </a:br>
            <a:r>
              <a:rPr lang="it-IT" sz="800" dirty="0"/>
              <a:t>I minori residente in Rivalta S/M verranno trasportati gratuitamente presso i due centri estivi di Rodigo con lo Scuolabus Comunale, previa richiesta tramite il seguente modulo. </a:t>
            </a:r>
            <a:r>
              <a:rPr lang="it-IT" sz="800" dirty="0"/>
              <a:t/>
            </a:r>
            <a:br>
              <a:rPr lang="it-IT" sz="800" dirty="0"/>
            </a:br>
            <a:r>
              <a:rPr lang="it-IT" sz="800" dirty="0"/>
              <a:t/>
            </a:r>
            <a:br>
              <a:rPr lang="it-IT" sz="800" dirty="0"/>
            </a:br>
            <a:r>
              <a:rPr lang="it-IT" sz="800" u="sng" dirty="0" smtClean="0"/>
              <a:t>Scuola </a:t>
            </a:r>
            <a:r>
              <a:rPr lang="it-IT" sz="800" u="sng" dirty="0"/>
              <a:t>Primaria e Secondaria</a:t>
            </a:r>
            <a:r>
              <a:rPr lang="it-IT" sz="800" dirty="0"/>
              <a:t> </a:t>
            </a:r>
            <a:endParaRPr lang="it-IT" sz="800" dirty="0" smtClean="0"/>
          </a:p>
          <a:p>
            <a:pPr>
              <a:lnSpc>
                <a:spcPct val="100000"/>
              </a:lnSpc>
              <a:spcBef>
                <a:spcPts val="0"/>
              </a:spcBef>
            </a:pPr>
            <a:r>
              <a:rPr lang="it-IT" sz="800" dirty="0" smtClean="0"/>
              <a:t>8:00-13:00 </a:t>
            </a:r>
            <a:r>
              <a:rPr lang="it-IT" sz="800" dirty="0"/>
              <a:t>senza pasto - 50 euro a settimana;</a:t>
            </a:r>
          </a:p>
          <a:p>
            <a:pPr>
              <a:lnSpc>
                <a:spcPct val="100000"/>
              </a:lnSpc>
              <a:spcBef>
                <a:spcPts val="0"/>
              </a:spcBef>
            </a:pPr>
            <a:r>
              <a:rPr lang="it-IT" sz="800" dirty="0"/>
              <a:t>8:00- 14:00 con pasto - 75  euro a settimana;</a:t>
            </a:r>
          </a:p>
          <a:p>
            <a:pPr>
              <a:lnSpc>
                <a:spcPct val="100000"/>
              </a:lnSpc>
              <a:spcBef>
                <a:spcPts val="0"/>
              </a:spcBef>
            </a:pPr>
            <a:r>
              <a:rPr lang="it-IT" sz="800" dirty="0"/>
              <a:t>8:00- 16:00 con pasto - 90 euro a settimana.</a:t>
            </a:r>
          </a:p>
          <a:p>
            <a:pPr marL="0" indent="0">
              <a:lnSpc>
                <a:spcPct val="100000"/>
              </a:lnSpc>
              <a:spcBef>
                <a:spcPts val="0"/>
              </a:spcBef>
              <a:buNone/>
            </a:pPr>
            <a:endParaRPr lang="it-IT" sz="800" dirty="0"/>
          </a:p>
          <a:p>
            <a:pPr marL="0" indent="0">
              <a:lnSpc>
                <a:spcPct val="100000"/>
              </a:lnSpc>
              <a:spcBef>
                <a:spcPts val="0"/>
              </a:spcBef>
              <a:buNone/>
            </a:pPr>
            <a:r>
              <a:rPr lang="it-IT" sz="800" dirty="0" smtClean="0"/>
              <a:t>Il </a:t>
            </a:r>
            <a:r>
              <a:rPr lang="it-IT" sz="800" dirty="0"/>
              <a:t>costo del pasto è già incluso nella retta settimanale</a:t>
            </a:r>
            <a:r>
              <a:rPr lang="it-IT" sz="800" dirty="0" smtClean="0"/>
              <a:t>.</a:t>
            </a:r>
          </a:p>
          <a:p>
            <a:pPr marL="0" indent="0">
              <a:lnSpc>
                <a:spcPct val="100000"/>
              </a:lnSpc>
              <a:spcBef>
                <a:spcPts val="0"/>
              </a:spcBef>
              <a:buNone/>
            </a:pPr>
            <a:r>
              <a:rPr lang="it-IT" sz="800" dirty="0" smtClean="0"/>
              <a:t>Sarà </a:t>
            </a:r>
            <a:r>
              <a:rPr lang="it-IT" sz="800" dirty="0"/>
              <a:t>possibile fare richiesta per l'ingresso anticipato dalle 7:30 alle 8:00 in caso di esigenze lavorative dei genitori</a:t>
            </a:r>
            <a:r>
              <a:rPr lang="it-IT" sz="800" dirty="0" smtClean="0"/>
              <a:t>. </a:t>
            </a:r>
          </a:p>
          <a:p>
            <a:pPr marL="0" indent="0">
              <a:lnSpc>
                <a:spcPct val="100000"/>
              </a:lnSpc>
              <a:spcBef>
                <a:spcPts val="0"/>
              </a:spcBef>
              <a:buNone/>
            </a:pPr>
            <a:r>
              <a:rPr lang="it-IT" sz="800" dirty="0" smtClean="0"/>
              <a:t>I </a:t>
            </a:r>
            <a:r>
              <a:rPr lang="it-IT" sz="800" dirty="0"/>
              <a:t>minori residente in Rivalta S/M verranno trasportati gratuitamente presso i due centri estivi di Rodigo con lo Scuolabus Comunale, previa richiesta tramite il seguente modulo.</a:t>
            </a:r>
            <a:r>
              <a:rPr lang="it-IT" sz="800" dirty="0"/>
              <a:t/>
            </a:r>
            <a:br>
              <a:rPr lang="it-IT" sz="800" dirty="0"/>
            </a:br>
            <a:r>
              <a:rPr lang="it-IT" sz="800" dirty="0"/>
              <a:t/>
            </a:r>
            <a:br>
              <a:rPr lang="it-IT" sz="800" dirty="0"/>
            </a:br>
            <a:r>
              <a:rPr lang="it-IT" sz="800" dirty="0"/>
              <a:t>Informazioni </a:t>
            </a:r>
            <a:r>
              <a:rPr lang="it-IT" sz="800" dirty="0" smtClean="0"/>
              <a:t>aggiuntive:</a:t>
            </a:r>
          </a:p>
          <a:p>
            <a:pPr>
              <a:lnSpc>
                <a:spcPct val="100000"/>
              </a:lnSpc>
              <a:spcBef>
                <a:spcPts val="0"/>
              </a:spcBef>
            </a:pPr>
            <a:r>
              <a:rPr lang="it-IT" sz="800" dirty="0" smtClean="0"/>
              <a:t>In caso di assenza settimanale per malattia, previa ricezione del certificato medico, la retta settimanale verrà interamente rimborsata; </a:t>
            </a:r>
          </a:p>
          <a:p>
            <a:pPr>
              <a:lnSpc>
                <a:spcPct val="100000"/>
              </a:lnSpc>
              <a:spcBef>
                <a:spcPts val="0"/>
              </a:spcBef>
            </a:pPr>
            <a:r>
              <a:rPr lang="it-IT" sz="800" dirty="0" smtClean="0"/>
              <a:t>Nel caso in cui vi sia la necessità di richiedere ulteriori settimane,  la richiesta andrà effettuata ENTRO il mercoledì della settimana precedente.</a:t>
            </a:r>
          </a:p>
          <a:p>
            <a:pPr>
              <a:lnSpc>
                <a:spcPct val="100000"/>
              </a:lnSpc>
              <a:spcBef>
                <a:spcPts val="0"/>
              </a:spcBef>
            </a:pPr>
            <a:r>
              <a:rPr lang="it-IT" sz="800" dirty="0" smtClean="0"/>
              <a:t>Gli </a:t>
            </a:r>
            <a:r>
              <a:rPr lang="it-IT" sz="800" dirty="0"/>
              <a:t>allegati relativi  alla delega per il ritiro, per le gite e richiesta documenti vari saranno inviati a seguito dell'accettazione della domanda di iscrizione.</a:t>
            </a:r>
          </a:p>
          <a:p>
            <a:pPr marL="0" indent="0">
              <a:lnSpc>
                <a:spcPct val="100000"/>
              </a:lnSpc>
              <a:spcBef>
                <a:spcPts val="0"/>
              </a:spcBef>
              <a:buNone/>
            </a:pPr>
            <a:r>
              <a:rPr lang="it-IT" sz="800" dirty="0"/>
              <a:t/>
            </a:r>
            <a:br>
              <a:rPr lang="it-IT" sz="800" dirty="0"/>
            </a:br>
            <a:r>
              <a:rPr lang="it-IT" sz="800" b="1" dirty="0"/>
              <a:t>PAGAMENTO</a:t>
            </a:r>
            <a:r>
              <a:rPr lang="it-IT" sz="800" dirty="0"/>
              <a:t/>
            </a:r>
            <a:br>
              <a:rPr lang="it-IT" sz="800" dirty="0"/>
            </a:br>
            <a:r>
              <a:rPr lang="it-IT" sz="800" dirty="0"/>
              <a:t>La Cooperativa CSA si occuperà della raccolta delle </a:t>
            </a:r>
            <a:r>
              <a:rPr lang="it-IT" sz="800" u="sng" dirty="0"/>
              <a:t>iscrizioni</a:t>
            </a:r>
            <a:r>
              <a:rPr lang="it-IT" sz="800" dirty="0"/>
              <a:t> e del pagamento delle rette di frequenza al servizio. Una volta eseguita l'iscrizione on-line, verrà inviata, nell'arco di 7/10 giorni lavorati, tramite e-mail, la conferma dell'iscrizione. </a:t>
            </a:r>
            <a:r>
              <a:rPr lang="it-IT" sz="800" dirty="0"/>
              <a:t/>
            </a:r>
            <a:br>
              <a:rPr lang="it-IT" sz="800" dirty="0"/>
            </a:br>
            <a:r>
              <a:rPr lang="it-IT" sz="800" dirty="0"/>
              <a:t>In seguito l'ufficio amministrativo invierà singolarmente le fatture da pagare per completare l'iscrizione. CI RACCOMANDIAMO DI NON ESEGUIRE BONIFICI SE NON SI E' RICEVUTA LA FATTURA. </a:t>
            </a:r>
            <a:r>
              <a:rPr lang="it-IT" sz="800" dirty="0"/>
              <a:t/>
            </a:r>
            <a:br>
              <a:rPr lang="it-IT" sz="800" dirty="0"/>
            </a:br>
            <a:r>
              <a:rPr lang="it-IT" sz="800" dirty="0"/>
              <a:t>Per informazioni, è possibile contattare direttamente Cooperativa CSA al numero 0376/285611 e chiedere della coordinatrice dell'ufficio educativo Dott.ssa Penna Francesca, o scrivere una mail a centriestivi@csa-coop.it</a:t>
            </a:r>
            <a:endParaRPr lang="it-IT" sz="800" dirty="0" smtClean="0"/>
          </a:p>
        </p:txBody>
      </p:sp>
    </p:spTree>
    <p:extLst>
      <p:ext uri="{BB962C8B-B14F-4D97-AF65-F5344CB8AC3E}">
        <p14:creationId xmlns:p14="http://schemas.microsoft.com/office/powerpoint/2010/main" val="39388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507358"/>
            <a:ext cx="8382000" cy="540392"/>
          </a:xfrm>
        </p:spPr>
        <p:txBody>
          <a:bodyPr>
            <a:normAutofit fontScale="90000"/>
          </a:bodyPr>
          <a:lstStyle/>
          <a:p>
            <a:pPr algn="ctr"/>
            <a:r>
              <a:rPr lang="it-IT" dirty="0" smtClean="0"/>
              <a:t>Informazioni generali </a:t>
            </a:r>
            <a:br>
              <a:rPr lang="it-IT" dirty="0" smtClean="0"/>
            </a:br>
            <a:endParaRPr lang="it-IT" dirty="0"/>
          </a:p>
        </p:txBody>
      </p:sp>
      <p:sp>
        <p:nvSpPr>
          <p:cNvPr id="3" name="Segnaposto testo 2"/>
          <p:cNvSpPr>
            <a:spLocks noGrp="1"/>
          </p:cNvSpPr>
          <p:nvPr>
            <p:ph idx="1"/>
          </p:nvPr>
        </p:nvSpPr>
        <p:spPr>
          <a:xfrm>
            <a:off x="457200" y="777555"/>
            <a:ext cx="8458200" cy="4156395"/>
          </a:xfrm>
        </p:spPr>
        <p:txBody>
          <a:bodyPr>
            <a:normAutofit/>
          </a:bodyPr>
          <a:lstStyle/>
          <a:p>
            <a:endParaRPr lang="it-IT" sz="900" dirty="0" smtClean="0"/>
          </a:p>
          <a:p>
            <a:pPr marL="0" indent="0">
              <a:buNone/>
            </a:pPr>
            <a:r>
              <a:rPr lang="it-IT" dirty="0"/>
              <a:t/>
            </a:r>
            <a:br>
              <a:rPr lang="it-IT" dirty="0"/>
            </a:br>
            <a:endParaRPr lang="it-IT" dirty="0"/>
          </a:p>
        </p:txBody>
      </p:sp>
      <p:sp>
        <p:nvSpPr>
          <p:cNvPr id="4" name="CasellaDiTesto 3"/>
          <p:cNvSpPr txBox="1"/>
          <p:nvPr/>
        </p:nvSpPr>
        <p:spPr>
          <a:xfrm>
            <a:off x="650488" y="1079881"/>
            <a:ext cx="8229600" cy="3577390"/>
          </a:xfrm>
          <a:prstGeom prst="rect">
            <a:avLst/>
          </a:prstGeom>
          <a:noFill/>
        </p:spPr>
        <p:txBody>
          <a:bodyPr wrap="square" rtlCol="0">
            <a:spAutoFit/>
          </a:bodyPr>
          <a:lstStyle/>
          <a:p>
            <a:pPr marL="12700">
              <a:lnSpc>
                <a:spcPct val="100000"/>
              </a:lnSpc>
              <a:spcBef>
                <a:spcPts val="100"/>
              </a:spcBef>
            </a:pPr>
            <a:r>
              <a:rPr lang="it-IT" sz="1200" spc="-5" dirty="0">
                <a:latin typeface="+mj-lt"/>
                <a:cs typeface="Arial MT"/>
              </a:rPr>
              <a:t>Cosa</a:t>
            </a:r>
            <a:r>
              <a:rPr lang="it-IT" sz="1200" spc="-50" dirty="0">
                <a:latin typeface="+mj-lt"/>
                <a:cs typeface="Arial MT"/>
              </a:rPr>
              <a:t> </a:t>
            </a:r>
            <a:r>
              <a:rPr lang="it-IT" sz="1200" spc="-5" dirty="0">
                <a:latin typeface="+mj-lt"/>
                <a:cs typeface="Arial MT"/>
              </a:rPr>
              <a:t>portare:</a:t>
            </a:r>
            <a:endParaRPr lang="it-IT" sz="1200" dirty="0">
              <a:latin typeface="+mj-lt"/>
              <a:cs typeface="Arial MT"/>
            </a:endParaRPr>
          </a:p>
          <a:p>
            <a:pPr>
              <a:lnSpc>
                <a:spcPct val="100000"/>
              </a:lnSpc>
              <a:spcBef>
                <a:spcPts val="55"/>
              </a:spcBef>
            </a:pPr>
            <a:endParaRPr lang="it-IT" sz="1200" dirty="0">
              <a:latin typeface="+mj-lt"/>
              <a:cs typeface="Arial MT"/>
            </a:endParaRPr>
          </a:p>
          <a:p>
            <a:pPr marL="102235" indent="-90170">
              <a:lnSpc>
                <a:spcPct val="100000"/>
              </a:lnSpc>
              <a:buClr>
                <a:srgbClr val="2A1A00"/>
              </a:buClr>
              <a:buSzPct val="95000"/>
              <a:buChar char="•"/>
              <a:tabLst>
                <a:tab pos="102870" algn="l"/>
              </a:tabLst>
            </a:pPr>
            <a:r>
              <a:rPr lang="it-IT" sz="1200" spc="-5" dirty="0">
                <a:solidFill>
                  <a:srgbClr val="595959"/>
                </a:solidFill>
                <a:latin typeface="+mj-lt"/>
                <a:cs typeface="Arial MT"/>
              </a:rPr>
              <a:t>Borraccia</a:t>
            </a:r>
            <a:r>
              <a:rPr lang="it-IT" sz="1200" spc="-35" dirty="0">
                <a:solidFill>
                  <a:srgbClr val="595959"/>
                </a:solidFill>
                <a:latin typeface="+mj-lt"/>
                <a:cs typeface="Arial MT"/>
              </a:rPr>
              <a:t> </a:t>
            </a:r>
            <a:r>
              <a:rPr lang="it-IT" sz="1200" dirty="0">
                <a:solidFill>
                  <a:srgbClr val="595959"/>
                </a:solidFill>
                <a:latin typeface="+mj-lt"/>
                <a:cs typeface="Arial MT"/>
              </a:rPr>
              <a:t>o</a:t>
            </a:r>
            <a:r>
              <a:rPr lang="it-IT" sz="1200" spc="-25" dirty="0">
                <a:solidFill>
                  <a:srgbClr val="595959"/>
                </a:solidFill>
                <a:latin typeface="+mj-lt"/>
                <a:cs typeface="Arial MT"/>
              </a:rPr>
              <a:t> </a:t>
            </a:r>
            <a:r>
              <a:rPr lang="it-IT" sz="1200" spc="-5" dirty="0">
                <a:solidFill>
                  <a:srgbClr val="595959"/>
                </a:solidFill>
                <a:latin typeface="+mj-lt"/>
                <a:cs typeface="Arial MT"/>
              </a:rPr>
              <a:t>bottiglia</a:t>
            </a:r>
            <a:r>
              <a:rPr lang="it-IT" sz="1200" spc="-25" dirty="0">
                <a:solidFill>
                  <a:srgbClr val="595959"/>
                </a:solidFill>
                <a:latin typeface="+mj-lt"/>
                <a:cs typeface="Arial MT"/>
              </a:rPr>
              <a:t> </a:t>
            </a:r>
            <a:r>
              <a:rPr lang="it-IT" sz="1200" spc="-5" dirty="0">
                <a:solidFill>
                  <a:srgbClr val="595959"/>
                </a:solidFill>
                <a:latin typeface="+mj-lt"/>
                <a:cs typeface="Arial MT"/>
              </a:rPr>
              <a:t>d’acqua</a:t>
            </a:r>
            <a:endParaRPr lang="it-IT" sz="1200" dirty="0">
              <a:latin typeface="+mj-lt"/>
              <a:cs typeface="Arial MT"/>
            </a:endParaRPr>
          </a:p>
          <a:p>
            <a:pPr marL="102235" indent="-90170">
              <a:lnSpc>
                <a:spcPct val="100000"/>
              </a:lnSpc>
              <a:spcBef>
                <a:spcPts val="240"/>
              </a:spcBef>
              <a:buClr>
                <a:srgbClr val="2A1A00"/>
              </a:buClr>
              <a:buSzPct val="95000"/>
              <a:buChar char="•"/>
              <a:tabLst>
                <a:tab pos="102870" algn="l"/>
              </a:tabLst>
            </a:pPr>
            <a:r>
              <a:rPr lang="it-IT" sz="1200" spc="-5" dirty="0">
                <a:solidFill>
                  <a:srgbClr val="595959"/>
                </a:solidFill>
                <a:latin typeface="+mj-lt"/>
                <a:cs typeface="Arial MT"/>
              </a:rPr>
              <a:t>Cappello</a:t>
            </a:r>
            <a:endParaRPr lang="it-IT" sz="1200" dirty="0">
              <a:latin typeface="+mj-lt"/>
              <a:cs typeface="Arial MT"/>
            </a:endParaRPr>
          </a:p>
          <a:p>
            <a:pPr marL="102235" indent="-90170">
              <a:lnSpc>
                <a:spcPct val="100000"/>
              </a:lnSpc>
              <a:spcBef>
                <a:spcPts val="240"/>
              </a:spcBef>
              <a:buClr>
                <a:srgbClr val="2A1A00"/>
              </a:buClr>
              <a:buSzPct val="95000"/>
              <a:buChar char="•"/>
              <a:tabLst>
                <a:tab pos="102870" algn="l"/>
              </a:tabLst>
            </a:pPr>
            <a:r>
              <a:rPr lang="it-IT" sz="1200" spc="-5" dirty="0">
                <a:solidFill>
                  <a:srgbClr val="595959"/>
                </a:solidFill>
                <a:latin typeface="+mj-lt"/>
                <a:cs typeface="Arial MT"/>
              </a:rPr>
              <a:t>Fazzoletti</a:t>
            </a:r>
            <a:endParaRPr lang="it-IT" sz="1200" dirty="0">
              <a:latin typeface="+mj-lt"/>
              <a:cs typeface="Arial MT"/>
            </a:endParaRPr>
          </a:p>
          <a:p>
            <a:pPr marL="102235" indent="-90170">
              <a:lnSpc>
                <a:spcPct val="100000"/>
              </a:lnSpc>
              <a:spcBef>
                <a:spcPts val="240"/>
              </a:spcBef>
              <a:buClr>
                <a:srgbClr val="2A1A00"/>
              </a:buClr>
              <a:buSzPct val="95000"/>
              <a:buChar char="•"/>
              <a:tabLst>
                <a:tab pos="102870" algn="l"/>
              </a:tabLst>
            </a:pPr>
            <a:r>
              <a:rPr lang="it-IT" sz="1200" spc="-5" dirty="0">
                <a:solidFill>
                  <a:srgbClr val="595959"/>
                </a:solidFill>
                <a:latin typeface="+mj-lt"/>
                <a:cs typeface="Arial MT"/>
              </a:rPr>
              <a:t>Antizanzare</a:t>
            </a:r>
            <a:endParaRPr lang="it-IT" sz="1200" dirty="0">
              <a:latin typeface="+mj-lt"/>
              <a:cs typeface="Arial MT"/>
            </a:endParaRPr>
          </a:p>
          <a:p>
            <a:pPr marL="102235" indent="-90170">
              <a:lnSpc>
                <a:spcPct val="100000"/>
              </a:lnSpc>
              <a:spcBef>
                <a:spcPts val="240"/>
              </a:spcBef>
              <a:buClr>
                <a:srgbClr val="2A1A00"/>
              </a:buClr>
              <a:buSzPct val="95000"/>
              <a:buChar char="•"/>
              <a:tabLst>
                <a:tab pos="102870" algn="l"/>
              </a:tabLst>
            </a:pPr>
            <a:r>
              <a:rPr lang="it-IT" sz="1200" spc="-5" dirty="0">
                <a:solidFill>
                  <a:srgbClr val="595959"/>
                </a:solidFill>
                <a:latin typeface="+mj-lt"/>
                <a:cs typeface="Arial MT"/>
              </a:rPr>
              <a:t>Un</a:t>
            </a:r>
            <a:r>
              <a:rPr lang="it-IT" sz="1200" spc="-30" dirty="0">
                <a:solidFill>
                  <a:srgbClr val="595959"/>
                </a:solidFill>
                <a:latin typeface="+mj-lt"/>
                <a:cs typeface="Arial MT"/>
              </a:rPr>
              <a:t> </a:t>
            </a:r>
            <a:r>
              <a:rPr lang="it-IT" sz="1200" dirty="0">
                <a:solidFill>
                  <a:srgbClr val="595959"/>
                </a:solidFill>
                <a:latin typeface="+mj-lt"/>
                <a:cs typeface="Arial MT"/>
              </a:rPr>
              <a:t>cambio</a:t>
            </a:r>
            <a:r>
              <a:rPr lang="it-IT" sz="1200" spc="-30" dirty="0">
                <a:solidFill>
                  <a:srgbClr val="595959"/>
                </a:solidFill>
                <a:latin typeface="+mj-lt"/>
                <a:cs typeface="Arial MT"/>
              </a:rPr>
              <a:t> </a:t>
            </a:r>
            <a:r>
              <a:rPr lang="it-IT" sz="1200" dirty="0">
                <a:solidFill>
                  <a:srgbClr val="595959"/>
                </a:solidFill>
                <a:latin typeface="+mj-lt"/>
                <a:cs typeface="Arial MT"/>
              </a:rPr>
              <a:t>completo</a:t>
            </a:r>
            <a:r>
              <a:rPr lang="it-IT" sz="1200" spc="-25" dirty="0">
                <a:solidFill>
                  <a:srgbClr val="595959"/>
                </a:solidFill>
                <a:latin typeface="+mj-lt"/>
                <a:cs typeface="Arial MT"/>
              </a:rPr>
              <a:t> </a:t>
            </a:r>
            <a:r>
              <a:rPr lang="it-IT" sz="1200" dirty="0">
                <a:solidFill>
                  <a:srgbClr val="595959"/>
                </a:solidFill>
                <a:latin typeface="+mj-lt"/>
                <a:cs typeface="Arial MT"/>
              </a:rPr>
              <a:t>(infanzia)</a:t>
            </a:r>
            <a:endParaRPr lang="it-IT" sz="1200" dirty="0">
              <a:latin typeface="+mj-lt"/>
              <a:cs typeface="Arial MT"/>
            </a:endParaRPr>
          </a:p>
          <a:p>
            <a:pPr marL="102235" indent="-90170">
              <a:lnSpc>
                <a:spcPct val="100000"/>
              </a:lnSpc>
              <a:spcBef>
                <a:spcPts val="240"/>
              </a:spcBef>
              <a:buClr>
                <a:srgbClr val="2A1A00"/>
              </a:buClr>
              <a:buSzPct val="95000"/>
              <a:buChar char="•"/>
              <a:tabLst>
                <a:tab pos="102870" algn="l"/>
              </a:tabLst>
            </a:pPr>
            <a:r>
              <a:rPr lang="it-IT" sz="1200" spc="-5" dirty="0">
                <a:solidFill>
                  <a:srgbClr val="595959"/>
                </a:solidFill>
                <a:latin typeface="+mj-lt"/>
                <a:cs typeface="Arial MT"/>
              </a:rPr>
              <a:t>Per</a:t>
            </a:r>
            <a:r>
              <a:rPr lang="it-IT" sz="1200" spc="-20" dirty="0">
                <a:solidFill>
                  <a:srgbClr val="595959"/>
                </a:solidFill>
                <a:latin typeface="+mj-lt"/>
                <a:cs typeface="Arial MT"/>
              </a:rPr>
              <a:t> </a:t>
            </a:r>
            <a:r>
              <a:rPr lang="it-IT" sz="1200" dirty="0">
                <a:solidFill>
                  <a:srgbClr val="595959"/>
                </a:solidFill>
                <a:latin typeface="+mj-lt"/>
                <a:cs typeface="Arial MT"/>
              </a:rPr>
              <a:t>chi</a:t>
            </a:r>
            <a:r>
              <a:rPr lang="it-IT" sz="1200" spc="-15" dirty="0">
                <a:solidFill>
                  <a:srgbClr val="595959"/>
                </a:solidFill>
                <a:latin typeface="+mj-lt"/>
                <a:cs typeface="Arial MT"/>
              </a:rPr>
              <a:t> </a:t>
            </a:r>
            <a:r>
              <a:rPr lang="it-IT" sz="1200" dirty="0">
                <a:solidFill>
                  <a:srgbClr val="595959"/>
                </a:solidFill>
                <a:latin typeface="+mj-lt"/>
                <a:cs typeface="Arial MT"/>
              </a:rPr>
              <a:t>rimane</a:t>
            </a:r>
            <a:r>
              <a:rPr lang="it-IT" sz="1200" spc="-15" dirty="0">
                <a:solidFill>
                  <a:srgbClr val="595959"/>
                </a:solidFill>
                <a:latin typeface="+mj-lt"/>
                <a:cs typeface="Arial MT"/>
              </a:rPr>
              <a:t> </a:t>
            </a:r>
            <a:r>
              <a:rPr lang="it-IT" sz="1200" dirty="0">
                <a:solidFill>
                  <a:srgbClr val="595959"/>
                </a:solidFill>
                <a:latin typeface="+mj-lt"/>
                <a:cs typeface="Arial MT"/>
              </a:rPr>
              <a:t>a</a:t>
            </a:r>
            <a:r>
              <a:rPr lang="it-IT" sz="1200" spc="-10" dirty="0">
                <a:solidFill>
                  <a:srgbClr val="595959"/>
                </a:solidFill>
                <a:latin typeface="+mj-lt"/>
                <a:cs typeface="Arial MT"/>
              </a:rPr>
              <a:t> </a:t>
            </a:r>
            <a:r>
              <a:rPr lang="it-IT" sz="1200" spc="-5" dirty="0">
                <a:solidFill>
                  <a:srgbClr val="595959"/>
                </a:solidFill>
                <a:latin typeface="+mj-lt"/>
                <a:cs typeface="Arial MT"/>
              </a:rPr>
              <a:t>dormire:</a:t>
            </a:r>
            <a:r>
              <a:rPr lang="it-IT" sz="1200" spc="-15" dirty="0">
                <a:solidFill>
                  <a:srgbClr val="595959"/>
                </a:solidFill>
                <a:latin typeface="+mj-lt"/>
                <a:cs typeface="Arial MT"/>
              </a:rPr>
              <a:t> </a:t>
            </a:r>
            <a:r>
              <a:rPr lang="it-IT" sz="1200" spc="-5" dirty="0">
                <a:solidFill>
                  <a:srgbClr val="595959"/>
                </a:solidFill>
                <a:latin typeface="+mj-lt"/>
                <a:cs typeface="Arial MT"/>
              </a:rPr>
              <a:t>lenzuolino</a:t>
            </a:r>
            <a:r>
              <a:rPr lang="it-IT" sz="1200" spc="-15" dirty="0">
                <a:solidFill>
                  <a:srgbClr val="595959"/>
                </a:solidFill>
                <a:latin typeface="+mj-lt"/>
                <a:cs typeface="Arial MT"/>
              </a:rPr>
              <a:t> </a:t>
            </a:r>
            <a:r>
              <a:rPr lang="it-IT" sz="1200" dirty="0">
                <a:solidFill>
                  <a:srgbClr val="595959"/>
                </a:solidFill>
                <a:latin typeface="+mj-lt"/>
                <a:cs typeface="Arial MT"/>
              </a:rPr>
              <a:t>e</a:t>
            </a:r>
            <a:r>
              <a:rPr lang="it-IT" sz="1200" spc="-15" dirty="0">
                <a:solidFill>
                  <a:srgbClr val="595959"/>
                </a:solidFill>
                <a:latin typeface="+mj-lt"/>
                <a:cs typeface="Arial MT"/>
              </a:rPr>
              <a:t> </a:t>
            </a:r>
            <a:r>
              <a:rPr lang="it-IT" sz="1200" spc="-5" dirty="0">
                <a:solidFill>
                  <a:srgbClr val="595959"/>
                </a:solidFill>
                <a:latin typeface="+mj-lt"/>
                <a:cs typeface="Arial MT"/>
              </a:rPr>
              <a:t>federa</a:t>
            </a:r>
            <a:r>
              <a:rPr lang="it-IT" sz="1200" spc="-10" dirty="0">
                <a:solidFill>
                  <a:srgbClr val="595959"/>
                </a:solidFill>
                <a:latin typeface="+mj-lt"/>
                <a:cs typeface="Arial MT"/>
              </a:rPr>
              <a:t> </a:t>
            </a:r>
            <a:r>
              <a:rPr lang="it-IT" sz="1200" dirty="0">
                <a:solidFill>
                  <a:srgbClr val="595959"/>
                </a:solidFill>
                <a:latin typeface="+mj-lt"/>
                <a:cs typeface="Arial MT"/>
              </a:rPr>
              <a:t>(infanzia</a:t>
            </a:r>
            <a:r>
              <a:rPr lang="it-IT" sz="1200" dirty="0" smtClean="0">
                <a:solidFill>
                  <a:srgbClr val="595959"/>
                </a:solidFill>
                <a:latin typeface="+mj-lt"/>
                <a:cs typeface="Arial MT"/>
              </a:rPr>
              <a:t>)</a:t>
            </a:r>
          </a:p>
          <a:p>
            <a:pPr marL="102235" indent="-90170">
              <a:lnSpc>
                <a:spcPct val="100000"/>
              </a:lnSpc>
              <a:spcBef>
                <a:spcPts val="240"/>
              </a:spcBef>
              <a:buClr>
                <a:srgbClr val="2A1A00"/>
              </a:buClr>
              <a:buSzPct val="95000"/>
              <a:buChar char="•"/>
              <a:tabLst>
                <a:tab pos="102870" algn="l"/>
              </a:tabLst>
            </a:pPr>
            <a:r>
              <a:rPr lang="it-IT" sz="1200" dirty="0" smtClean="0">
                <a:solidFill>
                  <a:srgbClr val="595959"/>
                </a:solidFill>
                <a:latin typeface="+mj-lt"/>
                <a:cs typeface="Arial MT"/>
              </a:rPr>
              <a:t>Per chi il pomeridiano alla primaria: compiti scolastici (zaino, astuccio ecc.)</a:t>
            </a:r>
            <a:endParaRPr lang="it-IT" sz="1200" dirty="0">
              <a:latin typeface="+mj-lt"/>
              <a:cs typeface="Arial MT"/>
            </a:endParaRPr>
          </a:p>
          <a:p>
            <a:pPr marL="12700" marR="5080">
              <a:lnSpc>
                <a:spcPct val="110000"/>
              </a:lnSpc>
              <a:buClr>
                <a:srgbClr val="2A1A00"/>
              </a:buClr>
              <a:buSzPct val="95000"/>
              <a:buChar char="•"/>
              <a:tabLst>
                <a:tab pos="102870" algn="l"/>
              </a:tabLst>
            </a:pPr>
            <a:r>
              <a:rPr lang="it-IT" sz="1200" spc="-5" dirty="0">
                <a:solidFill>
                  <a:srgbClr val="595959"/>
                </a:solidFill>
                <a:latin typeface="+mj-lt"/>
                <a:cs typeface="Arial MT"/>
              </a:rPr>
              <a:t>Il giorno dell’uscita: </a:t>
            </a:r>
            <a:r>
              <a:rPr lang="it-IT" sz="1200" dirty="0">
                <a:solidFill>
                  <a:srgbClr val="595959"/>
                </a:solidFill>
                <a:latin typeface="+mj-lt"/>
                <a:cs typeface="Arial MT"/>
              </a:rPr>
              <a:t>zainetto con </a:t>
            </a:r>
            <a:r>
              <a:rPr lang="it-IT" sz="1200" spc="-5" dirty="0">
                <a:solidFill>
                  <a:srgbClr val="595959"/>
                </a:solidFill>
                <a:latin typeface="+mj-lt"/>
                <a:cs typeface="Arial MT"/>
              </a:rPr>
              <a:t>dentro fazzoletti, borraccia, </a:t>
            </a:r>
            <a:r>
              <a:rPr lang="it-IT" sz="1200" dirty="0">
                <a:solidFill>
                  <a:srgbClr val="595959"/>
                </a:solidFill>
                <a:latin typeface="+mj-lt"/>
                <a:cs typeface="Arial MT"/>
              </a:rPr>
              <a:t>cambio </a:t>
            </a:r>
            <a:r>
              <a:rPr lang="it-IT" sz="1200" spc="-545" dirty="0">
                <a:solidFill>
                  <a:srgbClr val="595959"/>
                </a:solidFill>
                <a:latin typeface="+mj-lt"/>
                <a:cs typeface="Arial MT"/>
              </a:rPr>
              <a:t> </a:t>
            </a:r>
            <a:r>
              <a:rPr lang="it-IT" sz="1200" dirty="0">
                <a:solidFill>
                  <a:srgbClr val="595959"/>
                </a:solidFill>
                <a:latin typeface="+mj-lt"/>
                <a:cs typeface="Arial MT"/>
              </a:rPr>
              <a:t>completo</a:t>
            </a:r>
            <a:r>
              <a:rPr lang="it-IT" sz="1200" spc="-10" dirty="0">
                <a:solidFill>
                  <a:srgbClr val="595959"/>
                </a:solidFill>
                <a:latin typeface="+mj-lt"/>
                <a:cs typeface="Arial MT"/>
              </a:rPr>
              <a:t> </a:t>
            </a:r>
            <a:r>
              <a:rPr lang="it-IT" sz="1200" dirty="0">
                <a:solidFill>
                  <a:srgbClr val="595959"/>
                </a:solidFill>
                <a:latin typeface="+mj-lt"/>
                <a:cs typeface="Arial MT"/>
              </a:rPr>
              <a:t>e</a:t>
            </a:r>
            <a:r>
              <a:rPr lang="it-IT" sz="1200" spc="-5" dirty="0">
                <a:solidFill>
                  <a:srgbClr val="595959"/>
                </a:solidFill>
                <a:latin typeface="+mj-lt"/>
                <a:cs typeface="Arial MT"/>
              </a:rPr>
              <a:t> una piccola</a:t>
            </a:r>
            <a:r>
              <a:rPr lang="it-IT" sz="1200" spc="-10" dirty="0">
                <a:solidFill>
                  <a:srgbClr val="595959"/>
                </a:solidFill>
                <a:latin typeface="+mj-lt"/>
                <a:cs typeface="Arial MT"/>
              </a:rPr>
              <a:t> </a:t>
            </a:r>
            <a:r>
              <a:rPr lang="it-IT" sz="1200" dirty="0" smtClean="0">
                <a:solidFill>
                  <a:srgbClr val="595959"/>
                </a:solidFill>
                <a:latin typeface="+mj-lt"/>
                <a:cs typeface="Arial MT"/>
              </a:rPr>
              <a:t>merenda</a:t>
            </a:r>
          </a:p>
          <a:p>
            <a:pPr marL="12700" marR="5080">
              <a:lnSpc>
                <a:spcPct val="110000"/>
              </a:lnSpc>
              <a:buClr>
                <a:srgbClr val="2A1A00"/>
              </a:buClr>
              <a:buSzPct val="95000"/>
              <a:buChar char="•"/>
              <a:tabLst>
                <a:tab pos="102870" algn="l"/>
              </a:tabLst>
            </a:pPr>
            <a:endParaRPr lang="it-IT" sz="1200" dirty="0">
              <a:solidFill>
                <a:srgbClr val="595959"/>
              </a:solidFill>
              <a:latin typeface="+mj-lt"/>
              <a:cs typeface="Arial MT"/>
            </a:endParaRPr>
          </a:p>
          <a:p>
            <a:pPr marL="12700">
              <a:lnSpc>
                <a:spcPct val="100000"/>
              </a:lnSpc>
              <a:spcBef>
                <a:spcPts val="100"/>
              </a:spcBef>
            </a:pPr>
            <a:r>
              <a:rPr lang="it-IT" sz="1200" dirty="0" smtClean="0">
                <a:solidFill>
                  <a:srgbClr val="595959"/>
                </a:solidFill>
                <a:latin typeface="+mj-lt"/>
                <a:cs typeface="Arial MT"/>
              </a:rPr>
              <a:t>Documentazione:</a:t>
            </a:r>
          </a:p>
          <a:p>
            <a:pPr marL="184150" indent="-171450">
              <a:lnSpc>
                <a:spcPct val="100000"/>
              </a:lnSpc>
              <a:buClr>
                <a:srgbClr val="2A1A00"/>
              </a:buClr>
              <a:buSzPct val="95000"/>
              <a:buChar char="•"/>
              <a:tabLst>
                <a:tab pos="102870" algn="l"/>
              </a:tabLst>
            </a:pPr>
            <a:r>
              <a:rPr lang="it-IT" sz="1200" spc="-5" dirty="0" smtClean="0">
                <a:solidFill>
                  <a:srgbClr val="595959"/>
                </a:solidFill>
                <a:latin typeface="+mj-lt"/>
                <a:cs typeface="Arial MT"/>
              </a:rPr>
              <a:t>Modulo </a:t>
            </a:r>
            <a:r>
              <a:rPr lang="it-IT" sz="1200" spc="-5" dirty="0">
                <a:solidFill>
                  <a:srgbClr val="595959"/>
                </a:solidFill>
                <a:latin typeface="+mj-lt"/>
                <a:cs typeface="Arial MT"/>
              </a:rPr>
              <a:t>Autorizzazione uscite</a:t>
            </a:r>
          </a:p>
          <a:p>
            <a:pPr marL="183515" indent="-171450">
              <a:lnSpc>
                <a:spcPct val="100000"/>
              </a:lnSpc>
              <a:buClr>
                <a:srgbClr val="2A1A00"/>
              </a:buClr>
              <a:buSzPct val="95000"/>
              <a:buChar char="•"/>
              <a:tabLst>
                <a:tab pos="102870" algn="l"/>
              </a:tabLst>
            </a:pPr>
            <a:r>
              <a:rPr lang="it-IT" sz="1200" spc="-5" dirty="0">
                <a:solidFill>
                  <a:srgbClr val="595959"/>
                </a:solidFill>
                <a:latin typeface="+mj-lt"/>
                <a:cs typeface="Arial MT"/>
              </a:rPr>
              <a:t>Modulo Uscita : eventuali deleghe e possibilità di uscita autonoma</a:t>
            </a:r>
          </a:p>
          <a:p>
            <a:pPr marL="12700" marR="5080">
              <a:lnSpc>
                <a:spcPct val="110000"/>
              </a:lnSpc>
              <a:buClr>
                <a:srgbClr val="2A1A00"/>
              </a:buClr>
              <a:buSzPct val="95000"/>
              <a:tabLst>
                <a:tab pos="102870" algn="l"/>
              </a:tabLst>
            </a:pPr>
            <a:endParaRPr lang="it-IT" sz="1200" dirty="0" smtClean="0">
              <a:solidFill>
                <a:srgbClr val="595959"/>
              </a:solidFill>
              <a:latin typeface="+mj-lt"/>
              <a:cs typeface="Arial MT"/>
            </a:endParaRPr>
          </a:p>
          <a:p>
            <a:pPr marL="12700" marR="5080">
              <a:lnSpc>
                <a:spcPct val="110000"/>
              </a:lnSpc>
              <a:buClr>
                <a:srgbClr val="2A1A00"/>
              </a:buClr>
              <a:buSzPct val="95000"/>
              <a:buChar char="•"/>
              <a:tabLst>
                <a:tab pos="102870" algn="l"/>
              </a:tabLst>
            </a:pPr>
            <a:endParaRPr lang="it-IT" sz="1200" dirty="0">
              <a:latin typeface="+mj-lt"/>
              <a:cs typeface="Arial MT"/>
            </a:endParaRPr>
          </a:p>
          <a:p>
            <a:endParaRPr lang="it-IT" dirty="0"/>
          </a:p>
        </p:txBody>
      </p:sp>
      <p:sp>
        <p:nvSpPr>
          <p:cNvPr id="6" name="Rettangolo 5"/>
          <p:cNvSpPr/>
          <p:nvPr/>
        </p:nvSpPr>
        <p:spPr>
          <a:xfrm rot="1027384">
            <a:off x="3940762" y="1576386"/>
            <a:ext cx="4871783" cy="1631216"/>
          </a:xfrm>
          <a:prstGeom prst="rect">
            <a:avLst/>
          </a:prstGeom>
          <a:noFill/>
        </p:spPr>
        <p:txBody>
          <a:bodyPr wrap="none" lIns="91440" tIns="45720" rIns="91440" bIns="45720">
            <a:spAutoFit/>
          </a:bodyPr>
          <a:lstStyle/>
          <a:p>
            <a:pPr algn="ctr"/>
            <a:r>
              <a:rPr lang="it-IT" sz="2000" dirty="0">
                <a:ln w="0">
                  <a:solidFill>
                    <a:srgbClr val="FFC000"/>
                  </a:solidFill>
                </a:ln>
                <a:solidFill>
                  <a:srgbClr val="FFC000"/>
                </a:solidFill>
                <a:effectLst>
                  <a:reflection blurRad="6350" stA="55000" endA="50" endPos="85000" dist="60007" dir="5400000" sy="-100000" algn="bl" rotWithShape="0"/>
                </a:effectLst>
              </a:rPr>
              <a:t>“</a:t>
            </a:r>
            <a:r>
              <a:rPr lang="it-IT" sz="2000" dirty="0">
                <a:ln w="0">
                  <a:solidFill>
                    <a:srgbClr val="FFFF00"/>
                  </a:solidFill>
                </a:ln>
                <a:solidFill>
                  <a:srgbClr val="FFC000"/>
                </a:solidFill>
                <a:effectLst>
                  <a:reflection blurRad="6350" stA="55000" endA="50" endPos="85000" dist="60007" dir="5400000" sy="-100000" algn="bl" rotWithShape="0"/>
                </a:effectLst>
              </a:rPr>
              <a:t>Perché crescere non è solo imparare</a:t>
            </a:r>
            <a:r>
              <a:rPr lang="it-IT" sz="2000" dirty="0" smtClean="0">
                <a:ln w="0">
                  <a:solidFill>
                    <a:srgbClr val="FFFF00"/>
                  </a:solidFill>
                </a:ln>
                <a:solidFill>
                  <a:srgbClr val="FFC000"/>
                </a:solidFill>
                <a:effectLst>
                  <a:reflection blurRad="6350" stA="55000" endA="50" endPos="85000" dist="60007" dir="5400000" sy="-100000" algn="bl" rotWithShape="0"/>
                </a:effectLst>
              </a:rPr>
              <a:t>…</a:t>
            </a:r>
          </a:p>
          <a:p>
            <a:pPr algn="ctr"/>
            <a:endParaRPr lang="it-IT" sz="2000" dirty="0">
              <a:ln w="0">
                <a:solidFill>
                  <a:srgbClr val="FFFF00"/>
                </a:solidFill>
              </a:ln>
              <a:solidFill>
                <a:srgbClr val="FFC000"/>
              </a:solidFill>
              <a:effectLst>
                <a:reflection blurRad="6350" stA="55000" endA="50" endPos="85000" dist="60007" dir="5400000" sy="-100000" algn="bl" rotWithShape="0"/>
              </a:effectLst>
            </a:endParaRPr>
          </a:p>
          <a:p>
            <a:pPr algn="ctr"/>
            <a:endParaRPr lang="it-IT" sz="2000" dirty="0" smtClean="0">
              <a:ln w="0">
                <a:solidFill>
                  <a:srgbClr val="FFFF00"/>
                </a:solidFill>
              </a:ln>
              <a:solidFill>
                <a:srgbClr val="FFC000"/>
              </a:solidFill>
              <a:effectLst>
                <a:reflection blurRad="6350" stA="55000" endA="50" endPos="85000" dist="60007" dir="5400000" sy="-100000" algn="bl" rotWithShape="0"/>
              </a:effectLst>
            </a:endParaRPr>
          </a:p>
          <a:p>
            <a:pPr algn="ctr"/>
            <a:r>
              <a:rPr lang="it-IT" sz="2000" dirty="0" smtClean="0">
                <a:ln w="0">
                  <a:solidFill>
                    <a:srgbClr val="FFFF00"/>
                  </a:solidFill>
                </a:ln>
                <a:solidFill>
                  <a:srgbClr val="FFC000"/>
                </a:solidFill>
                <a:effectLst>
                  <a:reflection blurRad="6350" stA="55000" endA="50" endPos="85000" dist="60007" dir="5400000" sy="-100000" algn="bl" rotWithShape="0"/>
                </a:effectLst>
              </a:rPr>
              <a:t>ma </a:t>
            </a:r>
            <a:r>
              <a:rPr lang="it-IT" sz="2000" dirty="0">
                <a:ln w="0">
                  <a:solidFill>
                    <a:srgbClr val="FFFF00"/>
                  </a:solidFill>
                </a:ln>
                <a:solidFill>
                  <a:srgbClr val="FFC000"/>
                </a:solidFill>
                <a:effectLst>
                  <a:reflection blurRad="6350" stA="55000" endA="50" endPos="85000" dist="60007" dir="5400000" sy="-100000" algn="bl" rotWithShape="0"/>
                </a:effectLst>
              </a:rPr>
              <a:t>anche imparare a scegliere”</a:t>
            </a:r>
          </a:p>
          <a:p>
            <a:pPr algn="ctr"/>
            <a:endParaRPr lang="it-IT" sz="2000" b="0" cap="none" spc="0" dirty="0">
              <a:ln w="0">
                <a:solidFill>
                  <a:srgbClr val="FFFF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92695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TM03090434[[fn=Legno]]</Template>
  <TotalTime>895</TotalTime>
  <Words>604</Words>
  <Application>Microsoft Office PowerPoint</Application>
  <PresentationFormat>Presentazione su schermo (16:9)</PresentationFormat>
  <Paragraphs>86</Paragraphs>
  <Slides>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vt:i4>
      </vt:variant>
    </vt:vector>
  </HeadingPairs>
  <TitlesOfParts>
    <vt:vector size="14" baseType="lpstr">
      <vt:lpstr>Arial</vt:lpstr>
      <vt:lpstr>Arial MT</vt:lpstr>
      <vt:lpstr>Calibri</vt:lpstr>
      <vt:lpstr>Rockwell</vt:lpstr>
      <vt:lpstr>Rockwell Condensed</vt:lpstr>
      <vt:lpstr>Times New Roman</vt:lpstr>
      <vt:lpstr>Wingdings</vt:lpstr>
      <vt:lpstr>Legno</vt:lpstr>
      <vt:lpstr>Centro Ricreativo   Estivo Diurno 2026</vt:lpstr>
      <vt:lpstr>Filone tematico</vt:lpstr>
      <vt:lpstr>Filone tematico</vt:lpstr>
      <vt:lpstr>Tempi del cred </vt:lpstr>
      <vt:lpstr>Informazioni generali  </vt:lpstr>
      <vt:lpstr>Informazioni generali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senza titolo</dc:title>
  <dc:creator>Francesca Penna</dc:creator>
  <cp:lastModifiedBy>Francesca Penna</cp:lastModifiedBy>
  <cp:revision>33</cp:revision>
  <cp:lastPrinted>2026-05-07T14:43:14Z</cp:lastPrinted>
  <dcterms:created xsi:type="dcterms:W3CDTF">2024-05-29T10:43:05Z</dcterms:created>
  <dcterms:modified xsi:type="dcterms:W3CDTF">2026-05-25T13:11:34Z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2024-05-09T00:00:00Z</vt:filetime>
  </property>
  <property fmtid="{D5CDD505-2E9C-101B-9397-08002B2CF9AE}" pid="3" name="Creator">
    <vt:lpwstr>Google</vt:lpwstr>
  </property>
  <property fmtid="{D5CDD505-2E9C-101B-9397-08002B2CF9AE}" pid="4" name="LastSaved">
    <vt:filetime>2024-05-29T00:00:00Z</vt:filetime>
  </property>
</Properties>
</file>